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Lovelace" panose="020B0604020202020204" charset="0"/>
      <p:regular r:id="rId17"/>
    </p:embeddedFont>
    <p:embeddedFont>
      <p:font typeface="TT Interphases" panose="020B0604020202020204" charset="0"/>
      <p:regular r:id="rId18"/>
    </p:embeddedFont>
    <p:embeddedFont>
      <p:font typeface="TT Interphases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png"/><Relationship Id="rId29"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svg"/><Relationship Id="rId15" Type="http://schemas.openxmlformats.org/officeDocument/2006/relationships/image" Target="../media/image14.png"/><Relationship Id="rId23" Type="http://schemas.openxmlformats.org/officeDocument/2006/relationships/image" Target="../media/image22.sv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svg"/><Relationship Id="rId31" Type="http://schemas.openxmlformats.org/officeDocument/2006/relationships/image" Target="../media/image30.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svg"/><Relationship Id="rId22" Type="http://schemas.openxmlformats.org/officeDocument/2006/relationships/image" Target="../media/image21.png"/><Relationship Id="rId27" Type="http://schemas.openxmlformats.org/officeDocument/2006/relationships/image" Target="../media/image26.svg"/><Relationship Id="rId30" Type="http://schemas.openxmlformats.org/officeDocument/2006/relationships/image" Target="../media/image29.png"/></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svg"/><Relationship Id="rId12" Type="http://schemas.openxmlformats.org/officeDocument/2006/relationships/image" Target="../media/image84.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3.svg"/><Relationship Id="rId5" Type="http://schemas.openxmlformats.org/officeDocument/2006/relationships/image" Target="../media/image77.sv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2.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svg"/><Relationship Id="rId7" Type="http://schemas.openxmlformats.org/officeDocument/2006/relationships/image" Target="../media/image50.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s>
</file>

<file path=ppt/slides/_rels/slide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svg"/></Relationships>
</file>

<file path=ppt/slides/_rels/slide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5FB"/>
        </a:solidFill>
        <a:effectLst/>
      </p:bgPr>
    </p:bg>
    <p:spTree>
      <p:nvGrpSpPr>
        <p:cNvPr id="1" name=""/>
        <p:cNvGrpSpPr/>
        <p:nvPr/>
      </p:nvGrpSpPr>
      <p:grpSpPr>
        <a:xfrm>
          <a:off x="0" y="0"/>
          <a:ext cx="0" cy="0"/>
          <a:chOff x="0" y="0"/>
          <a:chExt cx="0" cy="0"/>
        </a:xfrm>
      </p:grpSpPr>
      <p:sp>
        <p:nvSpPr>
          <p:cNvPr id="2" name="Freeform 2"/>
          <p:cNvSpPr/>
          <p:nvPr/>
        </p:nvSpPr>
        <p:spPr>
          <a:xfrm>
            <a:off x="8807746" y="2817002"/>
            <a:ext cx="4776320" cy="4114800"/>
          </a:xfrm>
          <a:custGeom>
            <a:avLst/>
            <a:gdLst/>
            <a:ahLst/>
            <a:cxnLst/>
            <a:rect l="l" t="t" r="r" b="b"/>
            <a:pathLst>
              <a:path w="4776320" h="4114800">
                <a:moveTo>
                  <a:pt x="0" y="0"/>
                </a:moveTo>
                <a:lnTo>
                  <a:pt x="4776320" y="0"/>
                </a:lnTo>
                <a:lnTo>
                  <a:pt x="477632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3664556"/>
            <a:ext cx="7240313" cy="4197539"/>
          </a:xfrm>
          <a:prstGeom prst="rect">
            <a:avLst/>
          </a:prstGeom>
        </p:spPr>
        <p:txBody>
          <a:bodyPr lIns="0" tIns="0" rIns="0" bIns="0" rtlCol="0" anchor="t">
            <a:spAutoFit/>
          </a:bodyPr>
          <a:lstStyle/>
          <a:p>
            <a:pPr algn="l">
              <a:lnSpc>
                <a:spcPts val="10730"/>
              </a:lnSpc>
            </a:pPr>
            <a:r>
              <a:rPr lang="en-US" sz="12334" spc="-604">
                <a:solidFill>
                  <a:srgbClr val="000000"/>
                </a:solidFill>
                <a:latin typeface="TT Interphases"/>
                <a:ea typeface="TT Interphases"/>
                <a:cs typeface="TT Interphases"/>
                <a:sym typeface="TT Interphases"/>
              </a:rPr>
              <a:t>Online Shopping</a:t>
            </a:r>
          </a:p>
          <a:p>
            <a:pPr algn="l">
              <a:lnSpc>
                <a:spcPts val="10730"/>
              </a:lnSpc>
            </a:pPr>
            <a:r>
              <a:rPr lang="en-US" sz="12334" spc="-604">
                <a:solidFill>
                  <a:srgbClr val="000000"/>
                </a:solidFill>
                <a:latin typeface="TT Interphases"/>
                <a:ea typeface="TT Interphases"/>
                <a:cs typeface="TT Interphases"/>
                <a:sym typeface="TT Interphases"/>
              </a:rPr>
              <a:t>Application</a:t>
            </a:r>
          </a:p>
        </p:txBody>
      </p:sp>
      <p:sp>
        <p:nvSpPr>
          <p:cNvPr id="4" name="Freeform 4"/>
          <p:cNvSpPr/>
          <p:nvPr/>
        </p:nvSpPr>
        <p:spPr>
          <a:xfrm flipH="1">
            <a:off x="12329345" y="175486"/>
            <a:ext cx="5758425" cy="5374626"/>
          </a:xfrm>
          <a:custGeom>
            <a:avLst/>
            <a:gdLst/>
            <a:ahLst/>
            <a:cxnLst/>
            <a:rect l="l" t="t" r="r" b="b"/>
            <a:pathLst>
              <a:path w="5758425" h="5374626">
                <a:moveTo>
                  <a:pt x="5758425" y="0"/>
                </a:moveTo>
                <a:lnTo>
                  <a:pt x="0" y="0"/>
                </a:lnTo>
                <a:lnTo>
                  <a:pt x="0" y="5374625"/>
                </a:lnTo>
                <a:lnTo>
                  <a:pt x="5758425" y="5374625"/>
                </a:lnTo>
                <a:lnTo>
                  <a:pt x="575842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5" name="Freeform 5"/>
          <p:cNvSpPr/>
          <p:nvPr/>
        </p:nvSpPr>
        <p:spPr>
          <a:xfrm>
            <a:off x="4269296" y="2938826"/>
            <a:ext cx="1742291" cy="1742291"/>
          </a:xfrm>
          <a:custGeom>
            <a:avLst/>
            <a:gdLst/>
            <a:ahLst/>
            <a:cxnLst/>
            <a:rect l="l" t="t" r="r" b="b"/>
            <a:pathLst>
              <a:path w="1742291" h="1742291">
                <a:moveTo>
                  <a:pt x="0" y="0"/>
                </a:moveTo>
                <a:lnTo>
                  <a:pt x="1742292" y="0"/>
                </a:lnTo>
                <a:lnTo>
                  <a:pt x="1742292" y="1742291"/>
                </a:lnTo>
                <a:lnTo>
                  <a:pt x="0" y="17422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7574671" y="609756"/>
            <a:ext cx="7838036" cy="7315631"/>
          </a:xfrm>
          <a:custGeom>
            <a:avLst/>
            <a:gdLst/>
            <a:ahLst/>
            <a:cxnLst/>
            <a:rect l="l" t="t" r="r" b="b"/>
            <a:pathLst>
              <a:path w="7838036" h="7315631">
                <a:moveTo>
                  <a:pt x="0" y="0"/>
                </a:moveTo>
                <a:lnTo>
                  <a:pt x="7838036" y="0"/>
                </a:lnTo>
                <a:lnTo>
                  <a:pt x="7838036" y="7315631"/>
                </a:lnTo>
                <a:lnTo>
                  <a:pt x="0" y="73156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4269296" y="2105588"/>
            <a:ext cx="1276549" cy="833239"/>
          </a:xfrm>
          <a:custGeom>
            <a:avLst/>
            <a:gdLst/>
            <a:ahLst/>
            <a:cxnLst/>
            <a:rect l="l" t="t" r="r" b="b"/>
            <a:pathLst>
              <a:path w="1276549" h="833239">
                <a:moveTo>
                  <a:pt x="0" y="0"/>
                </a:moveTo>
                <a:lnTo>
                  <a:pt x="1276550" y="0"/>
                </a:lnTo>
                <a:lnTo>
                  <a:pt x="1276550" y="833238"/>
                </a:lnTo>
                <a:lnTo>
                  <a:pt x="0" y="8332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1726686" y="12676"/>
            <a:ext cx="5480014" cy="5007363"/>
          </a:xfrm>
          <a:custGeom>
            <a:avLst/>
            <a:gdLst/>
            <a:ahLst/>
            <a:cxnLst/>
            <a:rect l="l" t="t" r="r" b="b"/>
            <a:pathLst>
              <a:path w="5480014" h="5007363">
                <a:moveTo>
                  <a:pt x="0" y="0"/>
                </a:moveTo>
                <a:lnTo>
                  <a:pt x="5480014" y="0"/>
                </a:lnTo>
                <a:lnTo>
                  <a:pt x="5480014" y="5007362"/>
                </a:lnTo>
                <a:lnTo>
                  <a:pt x="0" y="5007362"/>
                </a:lnTo>
                <a:lnTo>
                  <a:pt x="0" y="0"/>
                </a:lnTo>
                <a:close/>
              </a:path>
            </a:pathLst>
          </a:custGeom>
          <a:blipFill>
            <a:blip r:embed="rId10"/>
            <a:stretch>
              <a:fillRect/>
            </a:stretch>
          </a:blipFill>
        </p:spPr>
        <p:txBody>
          <a:bodyPr/>
          <a:lstStyle/>
          <a:p>
            <a:endParaRPr lang="en-IN" dirty="0"/>
          </a:p>
        </p:txBody>
      </p:sp>
      <p:sp>
        <p:nvSpPr>
          <p:cNvPr id="9" name="Freeform 9"/>
          <p:cNvSpPr/>
          <p:nvPr/>
        </p:nvSpPr>
        <p:spPr>
          <a:xfrm>
            <a:off x="10102194" y="152771"/>
            <a:ext cx="2985100" cy="4114800"/>
          </a:xfrm>
          <a:custGeom>
            <a:avLst/>
            <a:gdLst/>
            <a:ahLst/>
            <a:cxnLst/>
            <a:rect l="l" t="t" r="r" b="b"/>
            <a:pathLst>
              <a:path w="2985100" h="4114800">
                <a:moveTo>
                  <a:pt x="0" y="0"/>
                </a:moveTo>
                <a:lnTo>
                  <a:pt x="2985100" y="0"/>
                </a:lnTo>
                <a:lnTo>
                  <a:pt x="2985100"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a:off x="9663306" y="6633000"/>
            <a:ext cx="2623015" cy="2790441"/>
          </a:xfrm>
          <a:custGeom>
            <a:avLst/>
            <a:gdLst/>
            <a:ahLst/>
            <a:cxnLst/>
            <a:rect l="l" t="t" r="r" b="b"/>
            <a:pathLst>
              <a:path w="2623015" h="2790441">
                <a:moveTo>
                  <a:pt x="0" y="0"/>
                </a:moveTo>
                <a:lnTo>
                  <a:pt x="2623014" y="0"/>
                </a:lnTo>
                <a:lnTo>
                  <a:pt x="2623014" y="2790441"/>
                </a:lnTo>
                <a:lnTo>
                  <a:pt x="0" y="279044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1" name="Freeform 11"/>
          <p:cNvSpPr/>
          <p:nvPr/>
        </p:nvSpPr>
        <p:spPr>
          <a:xfrm>
            <a:off x="14974716" y="6483821"/>
            <a:ext cx="2128783" cy="1792048"/>
          </a:xfrm>
          <a:custGeom>
            <a:avLst/>
            <a:gdLst/>
            <a:ahLst/>
            <a:cxnLst/>
            <a:rect l="l" t="t" r="r" b="b"/>
            <a:pathLst>
              <a:path w="2128783" h="1792048">
                <a:moveTo>
                  <a:pt x="0" y="0"/>
                </a:moveTo>
                <a:lnTo>
                  <a:pt x="2128783" y="0"/>
                </a:lnTo>
                <a:lnTo>
                  <a:pt x="2128783" y="1792048"/>
                </a:lnTo>
                <a:lnTo>
                  <a:pt x="0" y="179204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2" name="Freeform 12"/>
          <p:cNvSpPr/>
          <p:nvPr/>
        </p:nvSpPr>
        <p:spPr>
          <a:xfrm flipH="1">
            <a:off x="14126991" y="3850213"/>
            <a:ext cx="2406493" cy="3685474"/>
          </a:xfrm>
          <a:custGeom>
            <a:avLst/>
            <a:gdLst/>
            <a:ahLst/>
            <a:cxnLst/>
            <a:rect l="l" t="t" r="r" b="b"/>
            <a:pathLst>
              <a:path w="2406493" h="3685474">
                <a:moveTo>
                  <a:pt x="2406493" y="0"/>
                </a:moveTo>
                <a:lnTo>
                  <a:pt x="0" y="0"/>
                </a:lnTo>
                <a:lnTo>
                  <a:pt x="0" y="3685475"/>
                </a:lnTo>
                <a:lnTo>
                  <a:pt x="2406493" y="3685475"/>
                </a:lnTo>
                <a:lnTo>
                  <a:pt x="2406493" y="0"/>
                </a:lnTo>
                <a:close/>
              </a:path>
            </a:pathLst>
          </a:custGeom>
          <a:blipFill>
            <a:blip r:embed="rId17"/>
            <a:stretch>
              <a:fillRect l="-95403"/>
            </a:stretch>
          </a:blipFill>
        </p:spPr>
      </p:sp>
      <p:sp>
        <p:nvSpPr>
          <p:cNvPr id="13" name="Freeform 13"/>
          <p:cNvSpPr/>
          <p:nvPr/>
        </p:nvSpPr>
        <p:spPr>
          <a:xfrm>
            <a:off x="13567561" y="3283556"/>
            <a:ext cx="2400633" cy="2409394"/>
          </a:xfrm>
          <a:custGeom>
            <a:avLst/>
            <a:gdLst/>
            <a:ahLst/>
            <a:cxnLst/>
            <a:rect l="l" t="t" r="r" b="b"/>
            <a:pathLst>
              <a:path w="2400633" h="2409394">
                <a:moveTo>
                  <a:pt x="0" y="0"/>
                </a:moveTo>
                <a:lnTo>
                  <a:pt x="2400632" y="0"/>
                </a:lnTo>
                <a:lnTo>
                  <a:pt x="2400632" y="2409394"/>
                </a:lnTo>
                <a:lnTo>
                  <a:pt x="0" y="240939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4" name="Freeform 14"/>
          <p:cNvSpPr/>
          <p:nvPr/>
        </p:nvSpPr>
        <p:spPr>
          <a:xfrm>
            <a:off x="10293540" y="3127714"/>
            <a:ext cx="3535251" cy="4114800"/>
          </a:xfrm>
          <a:custGeom>
            <a:avLst/>
            <a:gdLst/>
            <a:ahLst/>
            <a:cxnLst/>
            <a:rect l="l" t="t" r="r" b="b"/>
            <a:pathLst>
              <a:path w="3535251" h="4114800">
                <a:moveTo>
                  <a:pt x="0" y="0"/>
                </a:moveTo>
                <a:lnTo>
                  <a:pt x="3535251" y="0"/>
                </a:lnTo>
                <a:lnTo>
                  <a:pt x="3535251"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5" name="Freeform 15"/>
          <p:cNvSpPr/>
          <p:nvPr/>
        </p:nvSpPr>
        <p:spPr>
          <a:xfrm>
            <a:off x="11195906" y="5058367"/>
            <a:ext cx="4276351" cy="4642957"/>
          </a:xfrm>
          <a:custGeom>
            <a:avLst/>
            <a:gdLst/>
            <a:ahLst/>
            <a:cxnLst/>
            <a:rect l="l" t="t" r="r" b="b"/>
            <a:pathLst>
              <a:path w="4276351" h="4642957">
                <a:moveTo>
                  <a:pt x="0" y="0"/>
                </a:moveTo>
                <a:lnTo>
                  <a:pt x="4276352" y="0"/>
                </a:lnTo>
                <a:lnTo>
                  <a:pt x="4276352" y="4642957"/>
                </a:lnTo>
                <a:lnTo>
                  <a:pt x="0" y="4642957"/>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6" name="Freeform 16"/>
          <p:cNvSpPr/>
          <p:nvPr/>
        </p:nvSpPr>
        <p:spPr>
          <a:xfrm>
            <a:off x="5114534" y="1979331"/>
            <a:ext cx="862624" cy="252514"/>
          </a:xfrm>
          <a:custGeom>
            <a:avLst/>
            <a:gdLst/>
            <a:ahLst/>
            <a:cxnLst/>
            <a:rect l="l" t="t" r="r" b="b"/>
            <a:pathLst>
              <a:path w="862624" h="252514">
                <a:moveTo>
                  <a:pt x="0" y="0"/>
                </a:moveTo>
                <a:lnTo>
                  <a:pt x="862624" y="0"/>
                </a:lnTo>
                <a:lnTo>
                  <a:pt x="862624" y="252514"/>
                </a:lnTo>
                <a:lnTo>
                  <a:pt x="0" y="252514"/>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7" name="Freeform 17"/>
          <p:cNvSpPr/>
          <p:nvPr/>
        </p:nvSpPr>
        <p:spPr>
          <a:xfrm>
            <a:off x="15113213" y="1875384"/>
            <a:ext cx="1723123" cy="2392188"/>
          </a:xfrm>
          <a:custGeom>
            <a:avLst/>
            <a:gdLst/>
            <a:ahLst/>
            <a:cxnLst/>
            <a:rect l="l" t="t" r="r" b="b"/>
            <a:pathLst>
              <a:path w="1723123" h="2392188">
                <a:moveTo>
                  <a:pt x="0" y="0"/>
                </a:moveTo>
                <a:lnTo>
                  <a:pt x="1723122" y="0"/>
                </a:lnTo>
                <a:lnTo>
                  <a:pt x="1723122" y="2392187"/>
                </a:lnTo>
                <a:lnTo>
                  <a:pt x="0" y="2392187"/>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8" name="Freeform 18"/>
          <p:cNvSpPr/>
          <p:nvPr/>
        </p:nvSpPr>
        <p:spPr>
          <a:xfrm>
            <a:off x="13087294" y="1602214"/>
            <a:ext cx="1482994" cy="1681343"/>
          </a:xfrm>
          <a:custGeom>
            <a:avLst/>
            <a:gdLst/>
            <a:ahLst/>
            <a:cxnLst/>
            <a:rect l="l" t="t" r="r" b="b"/>
            <a:pathLst>
              <a:path w="1482994" h="1681343">
                <a:moveTo>
                  <a:pt x="0" y="0"/>
                </a:moveTo>
                <a:lnTo>
                  <a:pt x="1482994" y="0"/>
                </a:lnTo>
                <a:lnTo>
                  <a:pt x="1482994" y="1681342"/>
                </a:lnTo>
                <a:lnTo>
                  <a:pt x="0" y="1681342"/>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9" name="Freeform 19"/>
          <p:cNvSpPr/>
          <p:nvPr/>
        </p:nvSpPr>
        <p:spPr>
          <a:xfrm>
            <a:off x="15412707" y="3967526"/>
            <a:ext cx="2382253" cy="2057400"/>
          </a:xfrm>
          <a:custGeom>
            <a:avLst/>
            <a:gdLst/>
            <a:ahLst/>
            <a:cxnLst/>
            <a:rect l="l" t="t" r="r" b="b"/>
            <a:pathLst>
              <a:path w="2382253" h="2057400">
                <a:moveTo>
                  <a:pt x="0" y="0"/>
                </a:moveTo>
                <a:lnTo>
                  <a:pt x="2382252" y="0"/>
                </a:lnTo>
                <a:lnTo>
                  <a:pt x="2382252" y="2057400"/>
                </a:lnTo>
                <a:lnTo>
                  <a:pt x="0" y="2057400"/>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20" name="TextBox 20"/>
          <p:cNvSpPr txBox="1"/>
          <p:nvPr/>
        </p:nvSpPr>
        <p:spPr>
          <a:xfrm>
            <a:off x="14570288" y="9748949"/>
            <a:ext cx="3471621" cy="408813"/>
          </a:xfrm>
          <a:prstGeom prst="rect">
            <a:avLst/>
          </a:prstGeom>
        </p:spPr>
        <p:txBody>
          <a:bodyPr lIns="0" tIns="0" rIns="0" bIns="0" rtlCol="0" anchor="t">
            <a:spAutoFit/>
          </a:bodyPr>
          <a:lstStyle/>
          <a:p>
            <a:pPr algn="r">
              <a:lnSpc>
                <a:spcPts val="1566"/>
              </a:lnSpc>
            </a:pPr>
            <a:r>
              <a:rPr lang="en-US" sz="1800" spc="-88" dirty="0">
                <a:solidFill>
                  <a:srgbClr val="000000"/>
                </a:solidFill>
                <a:latin typeface="Lovelace"/>
                <a:ea typeface="Lovelace"/>
                <a:cs typeface="Lovelace"/>
                <a:sym typeface="Lovelace"/>
              </a:rPr>
              <a:t>-Mayukani Tayde</a:t>
            </a:r>
          </a:p>
          <a:p>
            <a:pPr algn="r">
              <a:lnSpc>
                <a:spcPts val="1566"/>
              </a:lnSpc>
            </a:pPr>
            <a:r>
              <a:rPr lang="en-US" sz="1800" spc="-88" dirty="0">
                <a:solidFill>
                  <a:srgbClr val="000000"/>
                </a:solidFill>
                <a:latin typeface="Lovelace"/>
                <a:ea typeface="Lovelace"/>
                <a:cs typeface="Lovelace"/>
                <a:sym typeface="Lovelace"/>
              </a:rPr>
              <a:t>myukanitayde9@gmail.com</a:t>
            </a:r>
          </a:p>
        </p:txBody>
      </p:sp>
      <p:sp>
        <p:nvSpPr>
          <p:cNvPr id="21" name="TextBox 21"/>
          <p:cNvSpPr txBox="1"/>
          <p:nvPr/>
        </p:nvSpPr>
        <p:spPr>
          <a:xfrm>
            <a:off x="-50152" y="9920399"/>
            <a:ext cx="1616371" cy="208788"/>
          </a:xfrm>
          <a:prstGeom prst="rect">
            <a:avLst/>
          </a:prstGeom>
        </p:spPr>
        <p:txBody>
          <a:bodyPr lIns="0" tIns="0" rIns="0" bIns="0" rtlCol="0" anchor="t">
            <a:spAutoFit/>
          </a:bodyPr>
          <a:lstStyle/>
          <a:p>
            <a:pPr algn="r">
              <a:lnSpc>
                <a:spcPts val="1566"/>
              </a:lnSpc>
            </a:pPr>
            <a:r>
              <a:rPr lang="en-US" sz="1800" spc="-88">
                <a:solidFill>
                  <a:srgbClr val="000000"/>
                </a:solidFill>
                <a:latin typeface="TT Interphases"/>
                <a:ea typeface="TT Interphases"/>
                <a:cs typeface="TT Interphases"/>
                <a:sym typeface="TT Interphases"/>
              </a:rPr>
              <a:t>03 JAN 2026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5FB"/>
        </a:solidFill>
        <a:effectLst/>
      </p:bgPr>
    </p:bg>
    <p:spTree>
      <p:nvGrpSpPr>
        <p:cNvPr id="1" name=""/>
        <p:cNvGrpSpPr/>
        <p:nvPr/>
      </p:nvGrpSpPr>
      <p:grpSpPr>
        <a:xfrm>
          <a:off x="0" y="0"/>
          <a:ext cx="0" cy="0"/>
          <a:chOff x="0" y="0"/>
          <a:chExt cx="0" cy="0"/>
        </a:xfrm>
      </p:grpSpPr>
      <p:sp>
        <p:nvSpPr>
          <p:cNvPr id="2" name="Freeform 2"/>
          <p:cNvSpPr/>
          <p:nvPr/>
        </p:nvSpPr>
        <p:spPr>
          <a:xfrm>
            <a:off x="3437646" y="6986700"/>
            <a:ext cx="11409659" cy="2623538"/>
          </a:xfrm>
          <a:custGeom>
            <a:avLst/>
            <a:gdLst/>
            <a:ahLst/>
            <a:cxnLst/>
            <a:rect l="l" t="t" r="r" b="b"/>
            <a:pathLst>
              <a:path w="11409659" h="2623538">
                <a:moveTo>
                  <a:pt x="0" y="0"/>
                </a:moveTo>
                <a:lnTo>
                  <a:pt x="11409659" y="0"/>
                </a:lnTo>
                <a:lnTo>
                  <a:pt x="11409659" y="2623539"/>
                </a:lnTo>
                <a:lnTo>
                  <a:pt x="0" y="2623539"/>
                </a:lnTo>
                <a:lnTo>
                  <a:pt x="0" y="0"/>
                </a:lnTo>
                <a:close/>
              </a:path>
            </a:pathLst>
          </a:custGeom>
          <a:blipFill>
            <a:blip r:embed="rId2"/>
            <a:stretch>
              <a:fillRect/>
            </a:stretch>
          </a:blipFill>
        </p:spPr>
      </p:sp>
      <p:sp>
        <p:nvSpPr>
          <p:cNvPr id="3" name="Freeform 3"/>
          <p:cNvSpPr/>
          <p:nvPr/>
        </p:nvSpPr>
        <p:spPr>
          <a:xfrm>
            <a:off x="3437646" y="2008311"/>
            <a:ext cx="11412708" cy="2621100"/>
          </a:xfrm>
          <a:custGeom>
            <a:avLst/>
            <a:gdLst/>
            <a:ahLst/>
            <a:cxnLst/>
            <a:rect l="l" t="t" r="r" b="b"/>
            <a:pathLst>
              <a:path w="11412708" h="2621100">
                <a:moveTo>
                  <a:pt x="0" y="0"/>
                </a:moveTo>
                <a:lnTo>
                  <a:pt x="11412708" y="0"/>
                </a:lnTo>
                <a:lnTo>
                  <a:pt x="11412708" y="2621100"/>
                </a:lnTo>
                <a:lnTo>
                  <a:pt x="0" y="2621100"/>
                </a:lnTo>
                <a:lnTo>
                  <a:pt x="0" y="0"/>
                </a:lnTo>
                <a:close/>
              </a:path>
            </a:pathLst>
          </a:custGeom>
          <a:blipFill>
            <a:blip r:embed="rId3"/>
            <a:stretch>
              <a:fillRect/>
            </a:stretch>
          </a:blipFill>
        </p:spPr>
      </p:sp>
      <p:grpSp>
        <p:nvGrpSpPr>
          <p:cNvPr id="4" name="Group 4"/>
          <p:cNvGrpSpPr/>
          <p:nvPr/>
        </p:nvGrpSpPr>
        <p:grpSpPr>
          <a:xfrm>
            <a:off x="558074" y="417565"/>
            <a:ext cx="16701226" cy="1920259"/>
            <a:chOff x="0" y="0"/>
            <a:chExt cx="22268301" cy="2560346"/>
          </a:xfrm>
        </p:grpSpPr>
        <p:sp>
          <p:nvSpPr>
            <p:cNvPr id="5" name="TextBox 5"/>
            <p:cNvSpPr txBox="1"/>
            <p:nvPr/>
          </p:nvSpPr>
          <p:spPr>
            <a:xfrm>
              <a:off x="0" y="123825"/>
              <a:ext cx="22268301" cy="2436521"/>
            </a:xfrm>
            <a:prstGeom prst="rect">
              <a:avLst/>
            </a:prstGeom>
          </p:spPr>
          <p:txBody>
            <a:bodyPr lIns="0" tIns="0" rIns="0" bIns="0" rtlCol="0" anchor="t">
              <a:spAutoFit/>
            </a:bodyPr>
            <a:lstStyle/>
            <a:p>
              <a:pPr algn="l">
                <a:lnSpc>
                  <a:spcPts val="3480"/>
                </a:lnSpc>
              </a:pPr>
              <a:r>
                <a:rPr lang="en-US" sz="4000" spc="-196">
                  <a:solidFill>
                    <a:srgbClr val="000000"/>
                  </a:solidFill>
                  <a:latin typeface="TT Interphases"/>
                  <a:ea typeface="TT Interphases"/>
                  <a:cs typeface="TT Interphases"/>
                  <a:sym typeface="TT Interphases"/>
                </a:rPr>
                <a:t>7️⃣ AVERAGE ORDER VALUE</a:t>
              </a:r>
            </a:p>
            <a:p>
              <a:pPr algn="l">
                <a:lnSpc>
                  <a:spcPts val="3480"/>
                </a:lnSpc>
              </a:pPr>
              <a:endParaRPr lang="en-US" sz="4000" spc="-196">
                <a:solidFill>
                  <a:srgbClr val="000000"/>
                </a:solidFill>
                <a:latin typeface="TT Interphases"/>
                <a:ea typeface="TT Interphases"/>
                <a:cs typeface="TT Interphases"/>
                <a:sym typeface="TT Interphases"/>
              </a:endParaRPr>
            </a:p>
            <a:p>
              <a:pPr algn="l">
                <a:lnSpc>
                  <a:spcPts val="3480"/>
                </a:lnSpc>
              </a:pPr>
              <a:endParaRPr lang="en-US" sz="4000" spc="-196">
                <a:solidFill>
                  <a:srgbClr val="000000"/>
                </a:solidFill>
                <a:latin typeface="TT Interphases"/>
                <a:ea typeface="TT Interphases"/>
                <a:cs typeface="TT Interphases"/>
                <a:sym typeface="TT Interphases"/>
              </a:endParaRPr>
            </a:p>
            <a:p>
              <a:pPr algn="l">
                <a:lnSpc>
                  <a:spcPts val="3480"/>
                </a:lnSpc>
              </a:pPr>
              <a:endParaRPr lang="en-US" sz="4000" spc="-196">
                <a:solidFill>
                  <a:srgbClr val="000000"/>
                </a:solidFill>
                <a:latin typeface="TT Interphases"/>
                <a:ea typeface="TT Interphases"/>
                <a:cs typeface="TT Interphases"/>
                <a:sym typeface="TT Interphases"/>
              </a:endParaRPr>
            </a:p>
          </p:txBody>
        </p:sp>
        <p:sp>
          <p:nvSpPr>
            <p:cNvPr id="6" name="TextBox 6"/>
            <p:cNvSpPr txBox="1"/>
            <p:nvPr/>
          </p:nvSpPr>
          <p:spPr>
            <a:xfrm>
              <a:off x="640593" y="726029"/>
              <a:ext cx="14398903" cy="1330537"/>
            </a:xfrm>
            <a:prstGeom prst="rect">
              <a:avLst/>
            </a:prstGeom>
          </p:spPr>
          <p:txBody>
            <a:bodyPr lIns="0" tIns="0" rIns="0" bIns="0" rtlCol="0" anchor="t">
              <a:spAutoFit/>
            </a:bodyPr>
            <a:lstStyle/>
            <a:p>
              <a:pPr algn="ctr">
                <a:lnSpc>
                  <a:spcPts val="4059"/>
                </a:lnSpc>
                <a:spcBef>
                  <a:spcPct val="0"/>
                </a:spcBef>
              </a:pPr>
              <a:r>
                <a:rPr lang="en-US" sz="2899" spc="-142">
                  <a:solidFill>
                    <a:srgbClr val="000000"/>
                  </a:solidFill>
                  <a:latin typeface="TT Interphases"/>
                  <a:ea typeface="TT Interphases"/>
                  <a:cs typeface="TT Interphases"/>
                  <a:sym typeface="TT Interphases"/>
                </a:rPr>
                <a:t>This insight calculates the average amount spent per delivered order.</a:t>
              </a:r>
            </a:p>
            <a:p>
              <a:pPr algn="ctr">
                <a:lnSpc>
                  <a:spcPts val="4059"/>
                </a:lnSpc>
                <a:spcBef>
                  <a:spcPct val="0"/>
                </a:spcBef>
              </a:pPr>
              <a:endParaRPr lang="en-US" sz="2899" spc="-142">
                <a:solidFill>
                  <a:srgbClr val="000000"/>
                </a:solidFill>
                <a:latin typeface="TT Interphases"/>
                <a:ea typeface="TT Interphases"/>
                <a:cs typeface="TT Interphases"/>
                <a:sym typeface="TT Interphases"/>
              </a:endParaRPr>
            </a:p>
          </p:txBody>
        </p:sp>
      </p:grpSp>
      <p:grpSp>
        <p:nvGrpSpPr>
          <p:cNvPr id="7" name="Group 7"/>
          <p:cNvGrpSpPr/>
          <p:nvPr/>
        </p:nvGrpSpPr>
        <p:grpSpPr>
          <a:xfrm>
            <a:off x="558074" y="5395954"/>
            <a:ext cx="16701226" cy="1920259"/>
            <a:chOff x="0" y="0"/>
            <a:chExt cx="22268301" cy="2560346"/>
          </a:xfrm>
        </p:grpSpPr>
        <p:sp>
          <p:nvSpPr>
            <p:cNvPr id="8" name="TextBox 8"/>
            <p:cNvSpPr txBox="1"/>
            <p:nvPr/>
          </p:nvSpPr>
          <p:spPr>
            <a:xfrm>
              <a:off x="0" y="123825"/>
              <a:ext cx="22268301" cy="2436521"/>
            </a:xfrm>
            <a:prstGeom prst="rect">
              <a:avLst/>
            </a:prstGeom>
          </p:spPr>
          <p:txBody>
            <a:bodyPr lIns="0" tIns="0" rIns="0" bIns="0" rtlCol="0" anchor="t">
              <a:spAutoFit/>
            </a:bodyPr>
            <a:lstStyle/>
            <a:p>
              <a:pPr algn="l">
                <a:lnSpc>
                  <a:spcPts val="3480"/>
                </a:lnSpc>
              </a:pPr>
              <a:r>
                <a:rPr lang="en-US" sz="4000" spc="-196">
                  <a:solidFill>
                    <a:srgbClr val="000000"/>
                  </a:solidFill>
                  <a:latin typeface="TT Interphases"/>
                  <a:ea typeface="TT Interphases"/>
                  <a:cs typeface="TT Interphases"/>
                  <a:sym typeface="TT Interphases"/>
                </a:rPr>
                <a:t>8️⃣ REVENUE LOSS DUE TO CANCELLED ORDERS</a:t>
              </a:r>
            </a:p>
            <a:p>
              <a:pPr algn="l">
                <a:lnSpc>
                  <a:spcPts val="3480"/>
                </a:lnSpc>
              </a:pPr>
              <a:endParaRPr lang="en-US" sz="4000" spc="-196">
                <a:solidFill>
                  <a:srgbClr val="000000"/>
                </a:solidFill>
                <a:latin typeface="TT Interphases"/>
                <a:ea typeface="TT Interphases"/>
                <a:cs typeface="TT Interphases"/>
                <a:sym typeface="TT Interphases"/>
              </a:endParaRPr>
            </a:p>
            <a:p>
              <a:pPr algn="l">
                <a:lnSpc>
                  <a:spcPts val="3480"/>
                </a:lnSpc>
              </a:pPr>
              <a:endParaRPr lang="en-US" sz="4000" spc="-196">
                <a:solidFill>
                  <a:srgbClr val="000000"/>
                </a:solidFill>
                <a:latin typeface="TT Interphases"/>
                <a:ea typeface="TT Interphases"/>
                <a:cs typeface="TT Interphases"/>
                <a:sym typeface="TT Interphases"/>
              </a:endParaRPr>
            </a:p>
            <a:p>
              <a:pPr algn="l">
                <a:lnSpc>
                  <a:spcPts val="3480"/>
                </a:lnSpc>
              </a:pPr>
              <a:endParaRPr lang="en-US" sz="4000" spc="-196">
                <a:solidFill>
                  <a:srgbClr val="000000"/>
                </a:solidFill>
                <a:latin typeface="TT Interphases"/>
                <a:ea typeface="TT Interphases"/>
                <a:cs typeface="TT Interphases"/>
                <a:sym typeface="TT Interphases"/>
              </a:endParaRPr>
            </a:p>
          </p:txBody>
        </p:sp>
        <p:sp>
          <p:nvSpPr>
            <p:cNvPr id="9" name="TextBox 9"/>
            <p:cNvSpPr txBox="1"/>
            <p:nvPr/>
          </p:nvSpPr>
          <p:spPr>
            <a:xfrm>
              <a:off x="640593" y="726029"/>
              <a:ext cx="14398903" cy="1330537"/>
            </a:xfrm>
            <a:prstGeom prst="rect">
              <a:avLst/>
            </a:prstGeom>
          </p:spPr>
          <p:txBody>
            <a:bodyPr lIns="0" tIns="0" rIns="0" bIns="0" rtlCol="0" anchor="t">
              <a:spAutoFit/>
            </a:bodyPr>
            <a:lstStyle/>
            <a:p>
              <a:pPr algn="ctr">
                <a:lnSpc>
                  <a:spcPts val="4059"/>
                </a:lnSpc>
                <a:spcBef>
                  <a:spcPct val="0"/>
                </a:spcBef>
              </a:pPr>
              <a:r>
                <a:rPr lang="en-US" sz="2899" spc="-142">
                  <a:solidFill>
                    <a:srgbClr val="000000"/>
                  </a:solidFill>
                  <a:latin typeface="TT Interphases"/>
                  <a:ea typeface="TT Interphases"/>
                  <a:cs typeface="TT Interphases"/>
                  <a:sym typeface="TT Interphases"/>
                </a:rPr>
                <a:t>This insight shows the total revenue lost because of cancelled orders.</a:t>
              </a:r>
            </a:p>
            <a:p>
              <a:pPr algn="ctr">
                <a:lnSpc>
                  <a:spcPts val="4059"/>
                </a:lnSpc>
                <a:spcBef>
                  <a:spcPct val="0"/>
                </a:spcBef>
              </a:pPr>
              <a:endParaRPr lang="en-US" sz="2899" spc="-142">
                <a:solidFill>
                  <a:srgbClr val="000000"/>
                </a:solidFill>
                <a:latin typeface="TT Interphases"/>
                <a:ea typeface="TT Interphases"/>
                <a:cs typeface="TT Interphases"/>
                <a:sym typeface="TT Interphases"/>
              </a:endParaRPr>
            </a:p>
          </p:txBody>
        </p:sp>
      </p:gr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5FB"/>
        </a:solidFill>
        <a:effectLst/>
      </p:bgPr>
    </p:bg>
    <p:spTree>
      <p:nvGrpSpPr>
        <p:cNvPr id="1" name=""/>
        <p:cNvGrpSpPr/>
        <p:nvPr/>
      </p:nvGrpSpPr>
      <p:grpSpPr>
        <a:xfrm>
          <a:off x="0" y="0"/>
          <a:ext cx="0" cy="0"/>
          <a:chOff x="0" y="0"/>
          <a:chExt cx="0" cy="0"/>
        </a:xfrm>
      </p:grpSpPr>
      <p:sp>
        <p:nvSpPr>
          <p:cNvPr id="2" name="Freeform 2"/>
          <p:cNvSpPr/>
          <p:nvPr/>
        </p:nvSpPr>
        <p:spPr>
          <a:xfrm>
            <a:off x="3289729" y="1712288"/>
            <a:ext cx="11276017" cy="3431212"/>
          </a:xfrm>
          <a:custGeom>
            <a:avLst/>
            <a:gdLst/>
            <a:ahLst/>
            <a:cxnLst/>
            <a:rect l="l" t="t" r="r" b="b"/>
            <a:pathLst>
              <a:path w="11276017" h="3431212">
                <a:moveTo>
                  <a:pt x="0" y="0"/>
                </a:moveTo>
                <a:lnTo>
                  <a:pt x="11276016" y="0"/>
                </a:lnTo>
                <a:lnTo>
                  <a:pt x="11276016" y="3431212"/>
                </a:lnTo>
                <a:lnTo>
                  <a:pt x="0" y="3431212"/>
                </a:lnTo>
                <a:lnTo>
                  <a:pt x="0" y="0"/>
                </a:lnTo>
                <a:close/>
              </a:path>
            </a:pathLst>
          </a:custGeom>
          <a:blipFill>
            <a:blip r:embed="rId2"/>
            <a:stretch>
              <a:fillRect/>
            </a:stretch>
          </a:blipFill>
        </p:spPr>
      </p:sp>
      <p:grpSp>
        <p:nvGrpSpPr>
          <p:cNvPr id="3" name="Group 3"/>
          <p:cNvGrpSpPr/>
          <p:nvPr/>
        </p:nvGrpSpPr>
        <p:grpSpPr>
          <a:xfrm>
            <a:off x="558074" y="417565"/>
            <a:ext cx="16701226" cy="1920259"/>
            <a:chOff x="0" y="0"/>
            <a:chExt cx="22268301" cy="2560346"/>
          </a:xfrm>
        </p:grpSpPr>
        <p:sp>
          <p:nvSpPr>
            <p:cNvPr id="4" name="TextBox 4"/>
            <p:cNvSpPr txBox="1"/>
            <p:nvPr/>
          </p:nvSpPr>
          <p:spPr>
            <a:xfrm>
              <a:off x="0" y="123825"/>
              <a:ext cx="22268301" cy="2436521"/>
            </a:xfrm>
            <a:prstGeom prst="rect">
              <a:avLst/>
            </a:prstGeom>
          </p:spPr>
          <p:txBody>
            <a:bodyPr lIns="0" tIns="0" rIns="0" bIns="0" rtlCol="0" anchor="t">
              <a:spAutoFit/>
            </a:bodyPr>
            <a:lstStyle/>
            <a:p>
              <a:pPr algn="l">
                <a:lnSpc>
                  <a:spcPts val="3480"/>
                </a:lnSpc>
              </a:pPr>
              <a:r>
                <a:rPr lang="en-US" sz="4000" spc="-196">
                  <a:solidFill>
                    <a:srgbClr val="000000"/>
                  </a:solidFill>
                  <a:latin typeface="TT Interphases"/>
                  <a:ea typeface="TT Interphases"/>
                  <a:cs typeface="TT Interphases"/>
                  <a:sym typeface="TT Interphases"/>
                </a:rPr>
                <a:t>9️⃣ ESTIMATED BUSINESS PROFIT</a:t>
              </a:r>
            </a:p>
            <a:p>
              <a:pPr algn="l">
                <a:lnSpc>
                  <a:spcPts val="3480"/>
                </a:lnSpc>
              </a:pPr>
              <a:endParaRPr lang="en-US" sz="4000" spc="-196">
                <a:solidFill>
                  <a:srgbClr val="000000"/>
                </a:solidFill>
                <a:latin typeface="TT Interphases"/>
                <a:ea typeface="TT Interphases"/>
                <a:cs typeface="TT Interphases"/>
                <a:sym typeface="TT Interphases"/>
              </a:endParaRPr>
            </a:p>
            <a:p>
              <a:pPr algn="l">
                <a:lnSpc>
                  <a:spcPts val="3480"/>
                </a:lnSpc>
              </a:pPr>
              <a:endParaRPr lang="en-US" sz="4000" spc="-196">
                <a:solidFill>
                  <a:srgbClr val="000000"/>
                </a:solidFill>
                <a:latin typeface="TT Interphases"/>
                <a:ea typeface="TT Interphases"/>
                <a:cs typeface="TT Interphases"/>
                <a:sym typeface="TT Interphases"/>
              </a:endParaRPr>
            </a:p>
            <a:p>
              <a:pPr algn="l">
                <a:lnSpc>
                  <a:spcPts val="3480"/>
                </a:lnSpc>
              </a:pPr>
              <a:endParaRPr lang="en-US" sz="4000" spc="-196">
                <a:solidFill>
                  <a:srgbClr val="000000"/>
                </a:solidFill>
                <a:latin typeface="TT Interphases"/>
                <a:ea typeface="TT Interphases"/>
                <a:cs typeface="TT Interphases"/>
                <a:sym typeface="TT Interphases"/>
              </a:endParaRPr>
            </a:p>
          </p:txBody>
        </p:sp>
        <p:sp>
          <p:nvSpPr>
            <p:cNvPr id="5" name="TextBox 5"/>
            <p:cNvSpPr txBox="1"/>
            <p:nvPr/>
          </p:nvSpPr>
          <p:spPr>
            <a:xfrm>
              <a:off x="640593" y="726029"/>
              <a:ext cx="18206615" cy="644737"/>
            </a:xfrm>
            <a:prstGeom prst="rect">
              <a:avLst/>
            </a:prstGeom>
          </p:spPr>
          <p:txBody>
            <a:bodyPr lIns="0" tIns="0" rIns="0" bIns="0" rtlCol="0" anchor="t">
              <a:spAutoFit/>
            </a:bodyPr>
            <a:lstStyle/>
            <a:p>
              <a:pPr algn="ctr">
                <a:lnSpc>
                  <a:spcPts val="4059"/>
                </a:lnSpc>
                <a:spcBef>
                  <a:spcPct val="0"/>
                </a:spcBef>
              </a:pPr>
              <a:r>
                <a:rPr lang="en-US" sz="2899" spc="-142">
                  <a:solidFill>
                    <a:srgbClr val="000000"/>
                  </a:solidFill>
                  <a:latin typeface="TT Interphases"/>
                  <a:ea typeface="TT Interphases"/>
                  <a:cs typeface="TT Interphases"/>
                  <a:sym typeface="TT Interphases"/>
                </a:rPr>
                <a:t>This insight estimates business profit based on delivered orders using a cost assumption.</a:t>
              </a:r>
            </a:p>
          </p:txBody>
        </p:sp>
      </p:grpSp>
      <p:grpSp>
        <p:nvGrpSpPr>
          <p:cNvPr id="6" name="Group 6"/>
          <p:cNvGrpSpPr/>
          <p:nvPr/>
        </p:nvGrpSpPr>
        <p:grpSpPr>
          <a:xfrm>
            <a:off x="558074" y="5532051"/>
            <a:ext cx="16701226" cy="1043959"/>
            <a:chOff x="0" y="0"/>
            <a:chExt cx="22268301" cy="1391946"/>
          </a:xfrm>
        </p:grpSpPr>
        <p:sp>
          <p:nvSpPr>
            <p:cNvPr id="7" name="TextBox 7"/>
            <p:cNvSpPr txBox="1"/>
            <p:nvPr/>
          </p:nvSpPr>
          <p:spPr>
            <a:xfrm>
              <a:off x="0" y="123825"/>
              <a:ext cx="22268301" cy="1268121"/>
            </a:xfrm>
            <a:prstGeom prst="rect">
              <a:avLst/>
            </a:prstGeom>
          </p:spPr>
          <p:txBody>
            <a:bodyPr lIns="0" tIns="0" rIns="0" bIns="0" rtlCol="0" anchor="t">
              <a:spAutoFit/>
            </a:bodyPr>
            <a:lstStyle/>
            <a:p>
              <a:pPr algn="l">
                <a:lnSpc>
                  <a:spcPts val="3480"/>
                </a:lnSpc>
              </a:pPr>
              <a:r>
                <a:rPr lang="en-US" sz="4000" spc="-196">
                  <a:solidFill>
                    <a:srgbClr val="000000"/>
                  </a:solidFill>
                  <a:latin typeface="TT Interphases"/>
                  <a:ea typeface="TT Interphases"/>
                  <a:cs typeface="TT Interphases"/>
                  <a:sym typeface="TT Interphases"/>
                </a:rPr>
                <a:t>🔟 TOP 3 CITIES HIGHEST BY REVENUE</a:t>
              </a:r>
            </a:p>
            <a:p>
              <a:pPr algn="l">
                <a:lnSpc>
                  <a:spcPts val="3480"/>
                </a:lnSpc>
              </a:pPr>
              <a:endParaRPr lang="en-US" sz="4000" spc="-196">
                <a:solidFill>
                  <a:srgbClr val="000000"/>
                </a:solidFill>
                <a:latin typeface="TT Interphases"/>
                <a:ea typeface="TT Interphases"/>
                <a:cs typeface="TT Interphases"/>
                <a:sym typeface="TT Interphases"/>
              </a:endParaRPr>
            </a:p>
          </p:txBody>
        </p:sp>
        <p:sp>
          <p:nvSpPr>
            <p:cNvPr id="8" name="TextBox 8"/>
            <p:cNvSpPr txBox="1"/>
            <p:nvPr/>
          </p:nvSpPr>
          <p:spPr>
            <a:xfrm>
              <a:off x="1031128" y="747209"/>
              <a:ext cx="14398903" cy="644737"/>
            </a:xfrm>
            <a:prstGeom prst="rect">
              <a:avLst/>
            </a:prstGeom>
          </p:spPr>
          <p:txBody>
            <a:bodyPr lIns="0" tIns="0" rIns="0" bIns="0" rtlCol="0" anchor="t">
              <a:spAutoFit/>
            </a:bodyPr>
            <a:lstStyle/>
            <a:p>
              <a:pPr algn="ctr">
                <a:lnSpc>
                  <a:spcPts val="4059"/>
                </a:lnSpc>
                <a:spcBef>
                  <a:spcPct val="0"/>
                </a:spcBef>
              </a:pPr>
              <a:r>
                <a:rPr lang="en-US" sz="2899" spc="-142">
                  <a:solidFill>
                    <a:srgbClr val="000000"/>
                  </a:solidFill>
                  <a:latin typeface="TT Interphases"/>
                  <a:ea typeface="TT Interphases"/>
                  <a:cs typeface="TT Interphases"/>
                  <a:sym typeface="TT Interphases"/>
                </a:rPr>
                <a:t>This insight identifies the top three cities generating the highest revenue.</a:t>
              </a:r>
            </a:p>
          </p:txBody>
        </p:sp>
      </p:grpSp>
      <p:sp>
        <p:nvSpPr>
          <p:cNvPr id="9" name="Freeform 9"/>
          <p:cNvSpPr/>
          <p:nvPr/>
        </p:nvSpPr>
        <p:spPr>
          <a:xfrm>
            <a:off x="4806081" y="6966536"/>
            <a:ext cx="6941441" cy="3135594"/>
          </a:xfrm>
          <a:custGeom>
            <a:avLst/>
            <a:gdLst/>
            <a:ahLst/>
            <a:cxnLst/>
            <a:rect l="l" t="t" r="r" b="b"/>
            <a:pathLst>
              <a:path w="6941441" h="3135594">
                <a:moveTo>
                  <a:pt x="0" y="0"/>
                </a:moveTo>
                <a:lnTo>
                  <a:pt x="6941441" y="0"/>
                </a:lnTo>
                <a:lnTo>
                  <a:pt x="6941441" y="3135594"/>
                </a:lnTo>
                <a:lnTo>
                  <a:pt x="0" y="3135594"/>
                </a:lnTo>
                <a:lnTo>
                  <a:pt x="0" y="0"/>
                </a:lnTo>
                <a:close/>
              </a:path>
            </a:pathLst>
          </a:custGeom>
          <a:blipFill>
            <a:blip r:embed="rId3"/>
            <a:stretch>
              <a:fillRect l="-5099" r="-5099"/>
            </a:stretch>
          </a:blipFill>
        </p:spPr>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5FB"/>
        </a:solidFill>
        <a:effectLst/>
      </p:bgPr>
    </p:bg>
    <p:spTree>
      <p:nvGrpSpPr>
        <p:cNvPr id="1" name=""/>
        <p:cNvGrpSpPr/>
        <p:nvPr/>
      </p:nvGrpSpPr>
      <p:grpSpPr>
        <a:xfrm>
          <a:off x="0" y="0"/>
          <a:ext cx="0" cy="0"/>
          <a:chOff x="0" y="0"/>
          <a:chExt cx="0" cy="0"/>
        </a:xfrm>
      </p:grpSpPr>
      <p:sp>
        <p:nvSpPr>
          <p:cNvPr id="2" name="Freeform 2"/>
          <p:cNvSpPr/>
          <p:nvPr/>
        </p:nvSpPr>
        <p:spPr>
          <a:xfrm>
            <a:off x="4467375" y="1590627"/>
            <a:ext cx="9353250" cy="3552873"/>
          </a:xfrm>
          <a:custGeom>
            <a:avLst/>
            <a:gdLst/>
            <a:ahLst/>
            <a:cxnLst/>
            <a:rect l="l" t="t" r="r" b="b"/>
            <a:pathLst>
              <a:path w="9353250" h="3552873">
                <a:moveTo>
                  <a:pt x="0" y="0"/>
                </a:moveTo>
                <a:lnTo>
                  <a:pt x="9353250" y="0"/>
                </a:lnTo>
                <a:lnTo>
                  <a:pt x="9353250" y="3552873"/>
                </a:lnTo>
                <a:lnTo>
                  <a:pt x="0" y="3552873"/>
                </a:lnTo>
                <a:lnTo>
                  <a:pt x="0" y="0"/>
                </a:lnTo>
                <a:close/>
              </a:path>
            </a:pathLst>
          </a:custGeom>
          <a:blipFill>
            <a:blip r:embed="rId2"/>
            <a:stretch>
              <a:fillRect/>
            </a:stretch>
          </a:blipFill>
        </p:spPr>
      </p:sp>
      <p:sp>
        <p:nvSpPr>
          <p:cNvPr id="3" name="Freeform 3"/>
          <p:cNvSpPr/>
          <p:nvPr/>
        </p:nvSpPr>
        <p:spPr>
          <a:xfrm>
            <a:off x="4467375" y="6807447"/>
            <a:ext cx="9215098" cy="3238916"/>
          </a:xfrm>
          <a:custGeom>
            <a:avLst/>
            <a:gdLst/>
            <a:ahLst/>
            <a:cxnLst/>
            <a:rect l="l" t="t" r="r" b="b"/>
            <a:pathLst>
              <a:path w="9215098" h="3238916">
                <a:moveTo>
                  <a:pt x="0" y="0"/>
                </a:moveTo>
                <a:lnTo>
                  <a:pt x="9215098" y="0"/>
                </a:lnTo>
                <a:lnTo>
                  <a:pt x="9215098" y="3238916"/>
                </a:lnTo>
                <a:lnTo>
                  <a:pt x="0" y="3238916"/>
                </a:lnTo>
                <a:lnTo>
                  <a:pt x="0" y="0"/>
                </a:lnTo>
                <a:close/>
              </a:path>
            </a:pathLst>
          </a:custGeom>
          <a:blipFill>
            <a:blip r:embed="rId3"/>
            <a:stretch>
              <a:fillRect/>
            </a:stretch>
          </a:blipFill>
        </p:spPr>
      </p:sp>
      <p:grpSp>
        <p:nvGrpSpPr>
          <p:cNvPr id="4" name="Group 4"/>
          <p:cNvGrpSpPr/>
          <p:nvPr/>
        </p:nvGrpSpPr>
        <p:grpSpPr>
          <a:xfrm>
            <a:off x="233041" y="417565"/>
            <a:ext cx="17026259" cy="1482109"/>
            <a:chOff x="0" y="0"/>
            <a:chExt cx="22701678" cy="1976146"/>
          </a:xfrm>
        </p:grpSpPr>
        <p:sp>
          <p:nvSpPr>
            <p:cNvPr id="5" name="TextBox 5"/>
            <p:cNvSpPr txBox="1"/>
            <p:nvPr/>
          </p:nvSpPr>
          <p:spPr>
            <a:xfrm>
              <a:off x="433377" y="123825"/>
              <a:ext cx="22268301" cy="1852321"/>
            </a:xfrm>
            <a:prstGeom prst="rect">
              <a:avLst/>
            </a:prstGeom>
          </p:spPr>
          <p:txBody>
            <a:bodyPr lIns="0" tIns="0" rIns="0" bIns="0" rtlCol="0" anchor="t">
              <a:spAutoFit/>
            </a:bodyPr>
            <a:lstStyle/>
            <a:p>
              <a:pPr algn="l">
                <a:lnSpc>
                  <a:spcPts val="3480"/>
                </a:lnSpc>
              </a:pPr>
              <a:r>
                <a:rPr lang="en-US" sz="4000" spc="-196">
                  <a:solidFill>
                    <a:srgbClr val="000000"/>
                  </a:solidFill>
                  <a:latin typeface="TT Interphases"/>
                  <a:ea typeface="TT Interphases"/>
                  <a:cs typeface="TT Interphases"/>
                  <a:sym typeface="TT Interphases"/>
                </a:rPr>
                <a:t>1️⃣1️⃣ MOST SELLING PRODUCTS (TOP 3)</a:t>
              </a:r>
            </a:p>
            <a:p>
              <a:pPr algn="l">
                <a:lnSpc>
                  <a:spcPts val="3480"/>
                </a:lnSpc>
              </a:pPr>
              <a:endParaRPr lang="en-US" sz="4000" spc="-196">
                <a:solidFill>
                  <a:srgbClr val="000000"/>
                </a:solidFill>
                <a:latin typeface="TT Interphases"/>
                <a:ea typeface="TT Interphases"/>
                <a:cs typeface="TT Interphases"/>
                <a:sym typeface="TT Interphases"/>
              </a:endParaRPr>
            </a:p>
            <a:p>
              <a:pPr algn="l">
                <a:lnSpc>
                  <a:spcPts val="3480"/>
                </a:lnSpc>
              </a:pPr>
              <a:endParaRPr lang="en-US" sz="4000" spc="-196">
                <a:solidFill>
                  <a:srgbClr val="000000"/>
                </a:solidFill>
                <a:latin typeface="TT Interphases"/>
                <a:ea typeface="TT Interphases"/>
                <a:cs typeface="TT Interphases"/>
                <a:sym typeface="TT Interphases"/>
              </a:endParaRPr>
            </a:p>
          </p:txBody>
        </p:sp>
        <p:sp>
          <p:nvSpPr>
            <p:cNvPr id="6" name="TextBox 6"/>
            <p:cNvSpPr txBox="1"/>
            <p:nvPr/>
          </p:nvSpPr>
          <p:spPr>
            <a:xfrm>
              <a:off x="0" y="637129"/>
              <a:ext cx="18206615" cy="644737"/>
            </a:xfrm>
            <a:prstGeom prst="rect">
              <a:avLst/>
            </a:prstGeom>
          </p:spPr>
          <p:txBody>
            <a:bodyPr lIns="0" tIns="0" rIns="0" bIns="0" rtlCol="0" anchor="t">
              <a:spAutoFit/>
            </a:bodyPr>
            <a:lstStyle/>
            <a:p>
              <a:pPr algn="ctr">
                <a:lnSpc>
                  <a:spcPts val="4059"/>
                </a:lnSpc>
                <a:spcBef>
                  <a:spcPct val="0"/>
                </a:spcBef>
              </a:pPr>
              <a:r>
                <a:rPr lang="en-US" sz="2899" spc="-142">
                  <a:solidFill>
                    <a:srgbClr val="000000"/>
                  </a:solidFill>
                  <a:latin typeface="TT Interphases"/>
                  <a:ea typeface="TT Interphases"/>
                  <a:cs typeface="TT Interphases"/>
                  <a:sym typeface="TT Interphases"/>
                </a:rPr>
                <a:t>This insight shows the top-selling products based on quantity sold.</a:t>
              </a:r>
            </a:p>
          </p:txBody>
        </p:sp>
      </p:grpSp>
      <p:grpSp>
        <p:nvGrpSpPr>
          <p:cNvPr id="7" name="Group 7"/>
          <p:cNvGrpSpPr/>
          <p:nvPr/>
        </p:nvGrpSpPr>
        <p:grpSpPr>
          <a:xfrm>
            <a:off x="-279535" y="5659118"/>
            <a:ext cx="17538835" cy="1482109"/>
            <a:chOff x="0" y="0"/>
            <a:chExt cx="23385113" cy="1976146"/>
          </a:xfrm>
        </p:grpSpPr>
        <p:sp>
          <p:nvSpPr>
            <p:cNvPr id="8" name="TextBox 8"/>
            <p:cNvSpPr txBox="1"/>
            <p:nvPr/>
          </p:nvSpPr>
          <p:spPr>
            <a:xfrm>
              <a:off x="1116812" y="123825"/>
              <a:ext cx="22268301" cy="1852321"/>
            </a:xfrm>
            <a:prstGeom prst="rect">
              <a:avLst/>
            </a:prstGeom>
          </p:spPr>
          <p:txBody>
            <a:bodyPr lIns="0" tIns="0" rIns="0" bIns="0" rtlCol="0" anchor="t">
              <a:spAutoFit/>
            </a:bodyPr>
            <a:lstStyle/>
            <a:p>
              <a:pPr algn="l">
                <a:lnSpc>
                  <a:spcPts val="3480"/>
                </a:lnSpc>
              </a:pPr>
              <a:r>
                <a:rPr lang="en-US" sz="4000" spc="-196" dirty="0">
                  <a:solidFill>
                    <a:srgbClr val="000000"/>
                  </a:solidFill>
                  <a:latin typeface="TT Interphases"/>
                  <a:ea typeface="TT Interphases"/>
                  <a:cs typeface="TT Interphases"/>
                  <a:sym typeface="TT Interphases"/>
                </a:rPr>
                <a:t>1️⃣2️⃣ OUT-OF-STOCK PRODUCTS</a:t>
              </a:r>
            </a:p>
            <a:p>
              <a:pPr algn="l">
                <a:lnSpc>
                  <a:spcPts val="3480"/>
                </a:lnSpc>
              </a:pPr>
              <a:endParaRPr lang="en-US" sz="4000" spc="-196" dirty="0">
                <a:solidFill>
                  <a:srgbClr val="000000"/>
                </a:solidFill>
                <a:latin typeface="TT Interphases"/>
                <a:ea typeface="TT Interphases"/>
                <a:cs typeface="TT Interphases"/>
                <a:sym typeface="TT Interphases"/>
              </a:endParaRPr>
            </a:p>
            <a:p>
              <a:pPr algn="l">
                <a:lnSpc>
                  <a:spcPts val="3480"/>
                </a:lnSpc>
              </a:pPr>
              <a:endParaRPr lang="en-US" sz="4000" spc="-196" dirty="0">
                <a:solidFill>
                  <a:srgbClr val="000000"/>
                </a:solidFill>
                <a:latin typeface="TT Interphases"/>
                <a:ea typeface="TT Interphases"/>
                <a:cs typeface="TT Interphases"/>
                <a:sym typeface="TT Interphases"/>
              </a:endParaRPr>
            </a:p>
          </p:txBody>
        </p:sp>
        <p:sp>
          <p:nvSpPr>
            <p:cNvPr id="9" name="TextBox 9"/>
            <p:cNvSpPr txBox="1"/>
            <p:nvPr/>
          </p:nvSpPr>
          <p:spPr>
            <a:xfrm>
              <a:off x="0" y="637129"/>
              <a:ext cx="18206615" cy="644737"/>
            </a:xfrm>
            <a:prstGeom prst="rect">
              <a:avLst/>
            </a:prstGeom>
          </p:spPr>
          <p:txBody>
            <a:bodyPr lIns="0" tIns="0" rIns="0" bIns="0" rtlCol="0" anchor="t">
              <a:spAutoFit/>
            </a:bodyPr>
            <a:lstStyle/>
            <a:p>
              <a:pPr algn="ctr">
                <a:lnSpc>
                  <a:spcPts val="4059"/>
                </a:lnSpc>
                <a:spcBef>
                  <a:spcPct val="0"/>
                </a:spcBef>
              </a:pPr>
              <a:r>
                <a:rPr lang="en-US" sz="2899" spc="-142">
                  <a:solidFill>
                    <a:srgbClr val="000000"/>
                  </a:solidFill>
                  <a:latin typeface="TT Interphases"/>
                  <a:ea typeface="TT Interphases"/>
                  <a:cs typeface="TT Interphases"/>
                  <a:sym typeface="TT Interphases"/>
                </a:rPr>
                <a:t>This insight identifies products that are currently out of stock.</a:t>
              </a:r>
            </a:p>
          </p:txBody>
        </p:sp>
      </p:gr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5FB"/>
        </a:solidFill>
        <a:effectLst/>
      </p:bgPr>
    </p:bg>
    <p:spTree>
      <p:nvGrpSpPr>
        <p:cNvPr id="1" name=""/>
        <p:cNvGrpSpPr/>
        <p:nvPr/>
      </p:nvGrpSpPr>
      <p:grpSpPr>
        <a:xfrm>
          <a:off x="0" y="0"/>
          <a:ext cx="0" cy="0"/>
          <a:chOff x="0" y="0"/>
          <a:chExt cx="0" cy="0"/>
        </a:xfrm>
      </p:grpSpPr>
      <p:sp>
        <p:nvSpPr>
          <p:cNvPr id="2" name="Freeform 2"/>
          <p:cNvSpPr/>
          <p:nvPr/>
        </p:nvSpPr>
        <p:spPr>
          <a:xfrm>
            <a:off x="4587347" y="1854334"/>
            <a:ext cx="8738061" cy="3100946"/>
          </a:xfrm>
          <a:custGeom>
            <a:avLst/>
            <a:gdLst/>
            <a:ahLst/>
            <a:cxnLst/>
            <a:rect l="l" t="t" r="r" b="b"/>
            <a:pathLst>
              <a:path w="8738061" h="3100946">
                <a:moveTo>
                  <a:pt x="0" y="0"/>
                </a:moveTo>
                <a:lnTo>
                  <a:pt x="8738060" y="0"/>
                </a:lnTo>
                <a:lnTo>
                  <a:pt x="8738060" y="3100946"/>
                </a:lnTo>
                <a:lnTo>
                  <a:pt x="0" y="3100946"/>
                </a:lnTo>
                <a:lnTo>
                  <a:pt x="0" y="0"/>
                </a:lnTo>
                <a:close/>
              </a:path>
            </a:pathLst>
          </a:custGeom>
          <a:blipFill>
            <a:blip r:embed="rId2"/>
            <a:stretch>
              <a:fillRect/>
            </a:stretch>
          </a:blipFill>
        </p:spPr>
        <p:txBody>
          <a:bodyPr/>
          <a:lstStyle/>
          <a:p>
            <a:endParaRPr lang="en-IN" dirty="0"/>
          </a:p>
        </p:txBody>
      </p:sp>
      <p:sp>
        <p:nvSpPr>
          <p:cNvPr id="3" name="Freeform 3"/>
          <p:cNvSpPr/>
          <p:nvPr/>
        </p:nvSpPr>
        <p:spPr>
          <a:xfrm>
            <a:off x="4648200" y="6958337"/>
            <a:ext cx="8611306" cy="2948658"/>
          </a:xfrm>
          <a:custGeom>
            <a:avLst/>
            <a:gdLst/>
            <a:ahLst/>
            <a:cxnLst/>
            <a:rect l="l" t="t" r="r" b="b"/>
            <a:pathLst>
              <a:path w="8611306" h="2948658">
                <a:moveTo>
                  <a:pt x="0" y="0"/>
                </a:moveTo>
                <a:lnTo>
                  <a:pt x="8611306" y="0"/>
                </a:lnTo>
                <a:lnTo>
                  <a:pt x="8611306" y="2948658"/>
                </a:lnTo>
                <a:lnTo>
                  <a:pt x="0" y="2948658"/>
                </a:lnTo>
                <a:lnTo>
                  <a:pt x="0" y="0"/>
                </a:lnTo>
                <a:close/>
              </a:path>
            </a:pathLst>
          </a:custGeom>
          <a:blipFill>
            <a:blip r:embed="rId3"/>
            <a:stretch>
              <a:fillRect/>
            </a:stretch>
          </a:blipFill>
        </p:spPr>
        <p:txBody>
          <a:bodyPr/>
          <a:lstStyle/>
          <a:p>
            <a:endParaRPr lang="en-IN" dirty="0"/>
          </a:p>
        </p:txBody>
      </p:sp>
      <p:grpSp>
        <p:nvGrpSpPr>
          <p:cNvPr id="4" name="Group 4"/>
          <p:cNvGrpSpPr/>
          <p:nvPr/>
        </p:nvGrpSpPr>
        <p:grpSpPr>
          <a:xfrm>
            <a:off x="793387" y="672776"/>
            <a:ext cx="16701226" cy="902279"/>
            <a:chOff x="-58963" y="-474565"/>
            <a:chExt cx="22268301" cy="1203038"/>
          </a:xfrm>
        </p:grpSpPr>
        <p:sp>
          <p:nvSpPr>
            <p:cNvPr id="5" name="TextBox 5"/>
            <p:cNvSpPr txBox="1"/>
            <p:nvPr/>
          </p:nvSpPr>
          <p:spPr>
            <a:xfrm>
              <a:off x="-58963" y="-474565"/>
              <a:ext cx="22268301" cy="683921"/>
            </a:xfrm>
            <a:prstGeom prst="rect">
              <a:avLst/>
            </a:prstGeom>
          </p:spPr>
          <p:txBody>
            <a:bodyPr lIns="0" tIns="0" rIns="0" bIns="0" rtlCol="0" anchor="t">
              <a:spAutoFit/>
            </a:bodyPr>
            <a:lstStyle/>
            <a:p>
              <a:pPr algn="l">
                <a:lnSpc>
                  <a:spcPts val="3480"/>
                </a:lnSpc>
              </a:pPr>
              <a:r>
                <a:rPr lang="en-US" sz="4000" spc="-196" dirty="0">
                  <a:solidFill>
                    <a:srgbClr val="000000"/>
                  </a:solidFill>
                  <a:latin typeface="TT Interphases"/>
                  <a:ea typeface="TT Interphases"/>
                  <a:cs typeface="TT Interphases"/>
                  <a:sym typeface="TT Interphases"/>
                </a:rPr>
                <a:t>1️⃣3️⃣ LOW RATED PRODUCTS</a:t>
              </a:r>
            </a:p>
          </p:txBody>
        </p:sp>
        <p:sp>
          <p:nvSpPr>
            <p:cNvPr id="6" name="TextBox 6"/>
            <p:cNvSpPr txBox="1"/>
            <p:nvPr/>
          </p:nvSpPr>
          <p:spPr>
            <a:xfrm>
              <a:off x="711988" y="83736"/>
              <a:ext cx="18206614" cy="644737"/>
            </a:xfrm>
            <a:prstGeom prst="rect">
              <a:avLst/>
            </a:prstGeom>
          </p:spPr>
          <p:txBody>
            <a:bodyPr lIns="0" tIns="0" rIns="0" bIns="0" rtlCol="0" anchor="t">
              <a:spAutoFit/>
            </a:bodyPr>
            <a:lstStyle/>
            <a:p>
              <a:pPr algn="ctr">
                <a:lnSpc>
                  <a:spcPts val="4059"/>
                </a:lnSpc>
                <a:spcBef>
                  <a:spcPct val="0"/>
                </a:spcBef>
              </a:pPr>
              <a:r>
                <a:rPr lang="en-US" sz="2899" spc="-142" dirty="0">
                  <a:solidFill>
                    <a:srgbClr val="000000"/>
                  </a:solidFill>
                  <a:latin typeface="TT Interphases"/>
                  <a:ea typeface="TT Interphases"/>
                  <a:cs typeface="TT Interphases"/>
                  <a:sym typeface="TT Interphases"/>
                </a:rPr>
                <a:t>This insight highlights products with low average ratings that need improvement.</a:t>
              </a:r>
            </a:p>
          </p:txBody>
        </p:sp>
      </p:grpSp>
      <p:grpSp>
        <p:nvGrpSpPr>
          <p:cNvPr id="7" name="Group 7"/>
          <p:cNvGrpSpPr/>
          <p:nvPr/>
        </p:nvGrpSpPr>
        <p:grpSpPr>
          <a:xfrm>
            <a:off x="990600" y="5645845"/>
            <a:ext cx="16701226" cy="958394"/>
            <a:chOff x="-50800" y="-366029"/>
            <a:chExt cx="22268301" cy="1277858"/>
          </a:xfrm>
        </p:grpSpPr>
        <p:sp>
          <p:nvSpPr>
            <p:cNvPr id="8" name="TextBox 8"/>
            <p:cNvSpPr txBox="1"/>
            <p:nvPr/>
          </p:nvSpPr>
          <p:spPr>
            <a:xfrm>
              <a:off x="-50800" y="-366029"/>
              <a:ext cx="22268301" cy="683921"/>
            </a:xfrm>
            <a:prstGeom prst="rect">
              <a:avLst/>
            </a:prstGeom>
          </p:spPr>
          <p:txBody>
            <a:bodyPr lIns="0" tIns="0" rIns="0" bIns="0" rtlCol="0" anchor="t">
              <a:spAutoFit/>
            </a:bodyPr>
            <a:lstStyle/>
            <a:p>
              <a:pPr algn="l">
                <a:lnSpc>
                  <a:spcPts val="3480"/>
                </a:lnSpc>
              </a:pPr>
              <a:r>
                <a:rPr lang="en-US" sz="4000" spc="-196" dirty="0">
                  <a:solidFill>
                    <a:srgbClr val="000000"/>
                  </a:solidFill>
                  <a:latin typeface="TT Interphases"/>
                  <a:ea typeface="TT Interphases"/>
                  <a:cs typeface="TT Interphases"/>
                  <a:sym typeface="TT Interphases"/>
                </a:rPr>
                <a:t>1️⃣4️⃣ HIGH-PRICED PRODUCTS SOLD (&gt; ₹50,000)</a:t>
              </a:r>
            </a:p>
          </p:txBody>
        </p:sp>
        <p:sp>
          <p:nvSpPr>
            <p:cNvPr id="9" name="TextBox 9"/>
            <p:cNvSpPr txBox="1"/>
            <p:nvPr/>
          </p:nvSpPr>
          <p:spPr>
            <a:xfrm>
              <a:off x="152400" y="267092"/>
              <a:ext cx="18206614" cy="644737"/>
            </a:xfrm>
            <a:prstGeom prst="rect">
              <a:avLst/>
            </a:prstGeom>
          </p:spPr>
          <p:txBody>
            <a:bodyPr lIns="0" tIns="0" rIns="0" bIns="0" rtlCol="0" anchor="t">
              <a:spAutoFit/>
            </a:bodyPr>
            <a:lstStyle/>
            <a:p>
              <a:pPr algn="ctr">
                <a:lnSpc>
                  <a:spcPts val="4059"/>
                </a:lnSpc>
                <a:spcBef>
                  <a:spcPct val="0"/>
                </a:spcBef>
              </a:pPr>
              <a:r>
                <a:rPr lang="en-US" sz="2899" spc="-142" dirty="0">
                  <a:solidFill>
                    <a:srgbClr val="000000"/>
                  </a:solidFill>
                  <a:latin typeface="TT Interphases"/>
                  <a:ea typeface="TT Interphases"/>
                  <a:cs typeface="TT Interphases"/>
                  <a:sym typeface="TT Interphases"/>
                </a:rPr>
                <a:t>This insight shows high-priced products that have been successfully sold.</a:t>
              </a:r>
            </a:p>
          </p:txBody>
        </p:sp>
      </p:gr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5FB"/>
        </a:solidFill>
        <a:effectLst/>
      </p:bgPr>
    </p:bg>
    <p:spTree>
      <p:nvGrpSpPr>
        <p:cNvPr id="1" name=""/>
        <p:cNvGrpSpPr/>
        <p:nvPr/>
      </p:nvGrpSpPr>
      <p:grpSpPr>
        <a:xfrm>
          <a:off x="0" y="0"/>
          <a:ext cx="0" cy="0"/>
          <a:chOff x="0" y="0"/>
          <a:chExt cx="0" cy="0"/>
        </a:xfrm>
      </p:grpSpPr>
      <p:sp>
        <p:nvSpPr>
          <p:cNvPr id="2" name="Freeform 2"/>
          <p:cNvSpPr/>
          <p:nvPr/>
        </p:nvSpPr>
        <p:spPr>
          <a:xfrm>
            <a:off x="4495800" y="1687180"/>
            <a:ext cx="8875567" cy="3391389"/>
          </a:xfrm>
          <a:custGeom>
            <a:avLst/>
            <a:gdLst/>
            <a:ahLst/>
            <a:cxnLst/>
            <a:rect l="l" t="t" r="r" b="b"/>
            <a:pathLst>
              <a:path w="8875567" h="3391389">
                <a:moveTo>
                  <a:pt x="0" y="0"/>
                </a:moveTo>
                <a:lnTo>
                  <a:pt x="8875566" y="0"/>
                </a:lnTo>
                <a:lnTo>
                  <a:pt x="8875566" y="3391389"/>
                </a:lnTo>
                <a:lnTo>
                  <a:pt x="0" y="3391389"/>
                </a:lnTo>
                <a:lnTo>
                  <a:pt x="0" y="0"/>
                </a:lnTo>
                <a:close/>
              </a:path>
            </a:pathLst>
          </a:custGeom>
          <a:blipFill>
            <a:blip r:embed="rId2"/>
            <a:stretch>
              <a:fillRect/>
            </a:stretch>
          </a:blipFill>
        </p:spPr>
      </p:sp>
      <p:sp>
        <p:nvSpPr>
          <p:cNvPr id="3" name="Freeform 3"/>
          <p:cNvSpPr/>
          <p:nvPr/>
        </p:nvSpPr>
        <p:spPr>
          <a:xfrm>
            <a:off x="3236396" y="6873137"/>
            <a:ext cx="11394374" cy="3060701"/>
          </a:xfrm>
          <a:custGeom>
            <a:avLst/>
            <a:gdLst/>
            <a:ahLst/>
            <a:cxnLst/>
            <a:rect l="l" t="t" r="r" b="b"/>
            <a:pathLst>
              <a:path w="11394374" h="4969595">
                <a:moveTo>
                  <a:pt x="0" y="0"/>
                </a:moveTo>
                <a:lnTo>
                  <a:pt x="11394374" y="0"/>
                </a:lnTo>
                <a:lnTo>
                  <a:pt x="11394374" y="4969594"/>
                </a:lnTo>
                <a:lnTo>
                  <a:pt x="0" y="4969594"/>
                </a:lnTo>
                <a:lnTo>
                  <a:pt x="0" y="0"/>
                </a:lnTo>
                <a:close/>
              </a:path>
            </a:pathLst>
          </a:custGeom>
          <a:blipFill>
            <a:blip r:embed="rId3"/>
            <a:stretch>
              <a:fillRect t="-3400"/>
            </a:stretch>
          </a:blipFill>
        </p:spPr>
        <p:txBody>
          <a:bodyPr/>
          <a:lstStyle/>
          <a:p>
            <a:endParaRPr lang="en-IN" dirty="0"/>
          </a:p>
        </p:txBody>
      </p:sp>
      <p:grpSp>
        <p:nvGrpSpPr>
          <p:cNvPr id="4" name="Group 4"/>
          <p:cNvGrpSpPr/>
          <p:nvPr/>
        </p:nvGrpSpPr>
        <p:grpSpPr>
          <a:xfrm>
            <a:off x="837609" y="487592"/>
            <a:ext cx="16701226" cy="1046500"/>
            <a:chOff x="0" y="0"/>
            <a:chExt cx="22268301" cy="1395333"/>
          </a:xfrm>
        </p:grpSpPr>
        <p:sp>
          <p:nvSpPr>
            <p:cNvPr id="5" name="TextBox 5"/>
            <p:cNvSpPr txBox="1"/>
            <p:nvPr/>
          </p:nvSpPr>
          <p:spPr>
            <a:xfrm>
              <a:off x="0" y="123825"/>
              <a:ext cx="22268301" cy="683921"/>
            </a:xfrm>
            <a:prstGeom prst="rect">
              <a:avLst/>
            </a:prstGeom>
          </p:spPr>
          <p:txBody>
            <a:bodyPr lIns="0" tIns="0" rIns="0" bIns="0" rtlCol="0" anchor="t">
              <a:spAutoFit/>
            </a:bodyPr>
            <a:lstStyle/>
            <a:p>
              <a:pPr algn="l">
                <a:lnSpc>
                  <a:spcPts val="3480"/>
                </a:lnSpc>
              </a:pPr>
              <a:r>
                <a:rPr lang="en-US" sz="4000" spc="-196" dirty="0">
                  <a:solidFill>
                    <a:srgbClr val="000000"/>
                  </a:solidFill>
                  <a:latin typeface="TT Interphases"/>
                  <a:ea typeface="TT Interphases"/>
                  <a:cs typeface="TT Interphases"/>
                  <a:sym typeface="TT Interphases"/>
                </a:rPr>
                <a:t>1️⃣5️⃣ CUSTOMERS WITH CANCELLED ORDERS</a:t>
              </a:r>
            </a:p>
          </p:txBody>
        </p:sp>
        <p:sp>
          <p:nvSpPr>
            <p:cNvPr id="6" name="TextBox 6"/>
            <p:cNvSpPr txBox="1"/>
            <p:nvPr/>
          </p:nvSpPr>
          <p:spPr>
            <a:xfrm>
              <a:off x="0" y="750596"/>
              <a:ext cx="18206615" cy="644737"/>
            </a:xfrm>
            <a:prstGeom prst="rect">
              <a:avLst/>
            </a:prstGeom>
          </p:spPr>
          <p:txBody>
            <a:bodyPr lIns="0" tIns="0" rIns="0" bIns="0" rtlCol="0" anchor="t">
              <a:spAutoFit/>
            </a:bodyPr>
            <a:lstStyle/>
            <a:p>
              <a:pPr algn="ctr">
                <a:lnSpc>
                  <a:spcPts val="4059"/>
                </a:lnSpc>
                <a:spcBef>
                  <a:spcPct val="0"/>
                </a:spcBef>
              </a:pPr>
              <a:r>
                <a:rPr lang="en-US" sz="2899" spc="-142">
                  <a:solidFill>
                    <a:srgbClr val="000000"/>
                  </a:solidFill>
                  <a:latin typeface="TT Interphases"/>
                  <a:ea typeface="TT Interphases"/>
                  <a:cs typeface="TT Interphases"/>
                  <a:sym typeface="TT Interphases"/>
                </a:rPr>
                <a:t>This insight identifies customers who have cancelled one or more orders.</a:t>
              </a:r>
            </a:p>
          </p:txBody>
        </p:sp>
      </p:grpSp>
      <p:grpSp>
        <p:nvGrpSpPr>
          <p:cNvPr id="7" name="Group 7"/>
          <p:cNvGrpSpPr/>
          <p:nvPr/>
        </p:nvGrpSpPr>
        <p:grpSpPr>
          <a:xfrm>
            <a:off x="962025" y="5724913"/>
            <a:ext cx="16701226" cy="1438593"/>
            <a:chOff x="0" y="-287769"/>
            <a:chExt cx="22268301" cy="1918124"/>
          </a:xfrm>
        </p:grpSpPr>
        <p:sp>
          <p:nvSpPr>
            <p:cNvPr id="8" name="TextBox 8"/>
            <p:cNvSpPr txBox="1"/>
            <p:nvPr/>
          </p:nvSpPr>
          <p:spPr>
            <a:xfrm>
              <a:off x="0" y="-287769"/>
              <a:ext cx="22268301" cy="683921"/>
            </a:xfrm>
            <a:prstGeom prst="rect">
              <a:avLst/>
            </a:prstGeom>
          </p:spPr>
          <p:txBody>
            <a:bodyPr lIns="0" tIns="0" rIns="0" bIns="0" rtlCol="0" anchor="t">
              <a:spAutoFit/>
            </a:bodyPr>
            <a:lstStyle/>
            <a:p>
              <a:pPr algn="l">
                <a:lnSpc>
                  <a:spcPts val="3480"/>
                </a:lnSpc>
              </a:pPr>
              <a:r>
                <a:rPr lang="en-US" sz="4000" spc="-196" dirty="0">
                  <a:solidFill>
                    <a:srgbClr val="000000"/>
                  </a:solidFill>
                  <a:latin typeface="TT Interphases"/>
                  <a:ea typeface="TT Interphases"/>
                  <a:cs typeface="TT Interphases"/>
                  <a:sym typeface="TT Interphases"/>
                </a:rPr>
                <a:t>1️⃣6️⃣ HIGH DEMAND BUT OUT-OF-STOCK PRODUCTS</a:t>
              </a:r>
            </a:p>
          </p:txBody>
        </p:sp>
        <p:sp>
          <p:nvSpPr>
            <p:cNvPr id="9" name="TextBox 9"/>
            <p:cNvSpPr txBox="1"/>
            <p:nvPr/>
          </p:nvSpPr>
          <p:spPr>
            <a:xfrm>
              <a:off x="241300" y="299818"/>
              <a:ext cx="18206614" cy="1330537"/>
            </a:xfrm>
            <a:prstGeom prst="rect">
              <a:avLst/>
            </a:prstGeom>
          </p:spPr>
          <p:txBody>
            <a:bodyPr lIns="0" tIns="0" rIns="0" bIns="0" rtlCol="0" anchor="t">
              <a:spAutoFit/>
            </a:bodyPr>
            <a:lstStyle/>
            <a:p>
              <a:pPr algn="ctr">
                <a:lnSpc>
                  <a:spcPts val="4059"/>
                </a:lnSpc>
                <a:spcBef>
                  <a:spcPct val="0"/>
                </a:spcBef>
              </a:pPr>
              <a:r>
                <a:rPr lang="en-US" sz="2899" spc="-142" dirty="0">
                  <a:solidFill>
                    <a:srgbClr val="000000"/>
                  </a:solidFill>
                  <a:latin typeface="TT Interphases"/>
                  <a:ea typeface="TT Interphases"/>
                  <a:cs typeface="TT Interphases"/>
                  <a:sym typeface="TT Interphases"/>
                </a:rPr>
                <a:t>This insight highlights products with high demand but zero stock availability.</a:t>
              </a:r>
            </a:p>
            <a:p>
              <a:pPr algn="ctr">
                <a:lnSpc>
                  <a:spcPts val="4059"/>
                </a:lnSpc>
                <a:spcBef>
                  <a:spcPct val="0"/>
                </a:spcBef>
              </a:pPr>
              <a:endParaRPr lang="en-US" sz="2899" spc="-142" dirty="0">
                <a:solidFill>
                  <a:srgbClr val="000000"/>
                </a:solidFill>
                <a:latin typeface="TT Interphases"/>
                <a:ea typeface="TT Interphases"/>
                <a:cs typeface="TT Interphases"/>
                <a:sym typeface="TT Interphases"/>
              </a:endParaRPr>
            </a:p>
          </p:txBody>
        </p:sp>
      </p:gr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5FB"/>
        </a:solidFill>
        <a:effectLst/>
      </p:bgPr>
    </p:bg>
    <p:spTree>
      <p:nvGrpSpPr>
        <p:cNvPr id="1" name=""/>
        <p:cNvGrpSpPr/>
        <p:nvPr/>
      </p:nvGrpSpPr>
      <p:grpSpPr>
        <a:xfrm>
          <a:off x="0" y="0"/>
          <a:ext cx="0" cy="0"/>
          <a:chOff x="0" y="0"/>
          <a:chExt cx="0" cy="0"/>
        </a:xfrm>
      </p:grpSpPr>
      <p:sp>
        <p:nvSpPr>
          <p:cNvPr id="2" name="Freeform 2"/>
          <p:cNvSpPr/>
          <p:nvPr/>
        </p:nvSpPr>
        <p:spPr>
          <a:xfrm>
            <a:off x="5517179" y="1028700"/>
            <a:ext cx="9507984" cy="8229600"/>
          </a:xfrm>
          <a:custGeom>
            <a:avLst/>
            <a:gdLst/>
            <a:ahLst/>
            <a:cxnLst/>
            <a:rect l="l" t="t" r="r" b="b"/>
            <a:pathLst>
              <a:path w="9507984" h="8229600">
                <a:moveTo>
                  <a:pt x="0" y="0"/>
                </a:moveTo>
                <a:lnTo>
                  <a:pt x="9507985" y="0"/>
                </a:lnTo>
                <a:lnTo>
                  <a:pt x="9507985" y="8229600"/>
                </a:lnTo>
                <a:lnTo>
                  <a:pt x="0" y="8229600"/>
                </a:lnTo>
                <a:lnTo>
                  <a:pt x="0" y="0"/>
                </a:lnTo>
                <a:close/>
              </a:path>
            </a:pathLst>
          </a:custGeom>
          <a:blipFill>
            <a:blip r:embed="rId2"/>
            <a:stretch>
              <a:fillRect/>
            </a:stretch>
          </a:blipFill>
        </p:spPr>
      </p:sp>
      <p:sp>
        <p:nvSpPr>
          <p:cNvPr id="3" name="Freeform 3"/>
          <p:cNvSpPr/>
          <p:nvPr/>
        </p:nvSpPr>
        <p:spPr>
          <a:xfrm>
            <a:off x="10271171" y="3293263"/>
            <a:ext cx="1928685" cy="2604865"/>
          </a:xfrm>
          <a:custGeom>
            <a:avLst/>
            <a:gdLst/>
            <a:ahLst/>
            <a:cxnLst/>
            <a:rect l="l" t="t" r="r" b="b"/>
            <a:pathLst>
              <a:path w="1928685" h="2604865">
                <a:moveTo>
                  <a:pt x="0" y="0"/>
                </a:moveTo>
                <a:lnTo>
                  <a:pt x="1928686" y="0"/>
                </a:lnTo>
                <a:lnTo>
                  <a:pt x="1928686" y="2604864"/>
                </a:lnTo>
                <a:lnTo>
                  <a:pt x="0" y="2604864"/>
                </a:lnTo>
                <a:lnTo>
                  <a:pt x="0" y="0"/>
                </a:lnTo>
                <a:close/>
              </a:path>
            </a:pathLst>
          </a:custGeom>
          <a:blipFill>
            <a:blip r:embed="rId3"/>
            <a:stretch>
              <a:fillRect/>
            </a:stretch>
          </a:blipFill>
        </p:spPr>
      </p:sp>
      <p:sp>
        <p:nvSpPr>
          <p:cNvPr id="4" name="Freeform 4"/>
          <p:cNvSpPr/>
          <p:nvPr/>
        </p:nvSpPr>
        <p:spPr>
          <a:xfrm>
            <a:off x="6613531" y="1662969"/>
            <a:ext cx="3351692" cy="4114800"/>
          </a:xfrm>
          <a:custGeom>
            <a:avLst/>
            <a:gdLst/>
            <a:ahLst/>
            <a:cxnLst/>
            <a:rect l="l" t="t" r="r" b="b"/>
            <a:pathLst>
              <a:path w="3351692" h="4114800">
                <a:moveTo>
                  <a:pt x="0" y="0"/>
                </a:moveTo>
                <a:lnTo>
                  <a:pt x="3351692" y="0"/>
                </a:lnTo>
                <a:lnTo>
                  <a:pt x="335169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7445864" y="3961313"/>
            <a:ext cx="3957689" cy="4114800"/>
          </a:xfrm>
          <a:custGeom>
            <a:avLst/>
            <a:gdLst/>
            <a:ahLst/>
            <a:cxnLst/>
            <a:rect l="l" t="t" r="r" b="b"/>
            <a:pathLst>
              <a:path w="3957689" h="4114800">
                <a:moveTo>
                  <a:pt x="0" y="0"/>
                </a:moveTo>
                <a:lnTo>
                  <a:pt x="3957689" y="0"/>
                </a:lnTo>
                <a:lnTo>
                  <a:pt x="39576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8305800" y="1662969"/>
            <a:ext cx="3361290" cy="2932726"/>
          </a:xfrm>
          <a:custGeom>
            <a:avLst/>
            <a:gdLst/>
            <a:ahLst/>
            <a:cxnLst/>
            <a:rect l="l" t="t" r="r" b="b"/>
            <a:pathLst>
              <a:path w="3361290" h="2932726">
                <a:moveTo>
                  <a:pt x="0" y="0"/>
                </a:moveTo>
                <a:lnTo>
                  <a:pt x="3361290" y="0"/>
                </a:lnTo>
                <a:lnTo>
                  <a:pt x="3361290" y="2932726"/>
                </a:lnTo>
                <a:lnTo>
                  <a:pt x="0" y="2932726"/>
                </a:lnTo>
                <a:lnTo>
                  <a:pt x="0" y="0"/>
                </a:lnTo>
                <a:close/>
              </a:path>
            </a:pathLst>
          </a:custGeom>
          <a:blipFill>
            <a:blip r:embed="rId8"/>
            <a:stretch>
              <a:fillRect/>
            </a:stretch>
          </a:blipFill>
        </p:spPr>
      </p:sp>
      <p:sp>
        <p:nvSpPr>
          <p:cNvPr id="7" name="Freeform 7"/>
          <p:cNvSpPr/>
          <p:nvPr/>
        </p:nvSpPr>
        <p:spPr>
          <a:xfrm rot="-1160545">
            <a:off x="5807822" y="5689329"/>
            <a:ext cx="2177705" cy="2335674"/>
          </a:xfrm>
          <a:custGeom>
            <a:avLst/>
            <a:gdLst/>
            <a:ahLst/>
            <a:cxnLst/>
            <a:rect l="l" t="t" r="r" b="b"/>
            <a:pathLst>
              <a:path w="2177705" h="2335674">
                <a:moveTo>
                  <a:pt x="0" y="0"/>
                </a:moveTo>
                <a:lnTo>
                  <a:pt x="2177706" y="0"/>
                </a:lnTo>
                <a:lnTo>
                  <a:pt x="2177706" y="2335673"/>
                </a:lnTo>
                <a:lnTo>
                  <a:pt x="0" y="2335673"/>
                </a:lnTo>
                <a:lnTo>
                  <a:pt x="0" y="0"/>
                </a:lnTo>
                <a:close/>
              </a:path>
            </a:pathLst>
          </a:custGeom>
          <a:blipFill>
            <a:blip r:embed="rId9"/>
            <a:stretch>
              <a:fillRect/>
            </a:stretch>
          </a:blipFill>
        </p:spPr>
      </p:sp>
      <p:sp>
        <p:nvSpPr>
          <p:cNvPr id="8" name="Freeform 8"/>
          <p:cNvSpPr/>
          <p:nvPr/>
        </p:nvSpPr>
        <p:spPr>
          <a:xfrm>
            <a:off x="5103287" y="3370276"/>
            <a:ext cx="3186090" cy="1225419"/>
          </a:xfrm>
          <a:custGeom>
            <a:avLst/>
            <a:gdLst/>
            <a:ahLst/>
            <a:cxnLst/>
            <a:rect l="l" t="t" r="r" b="b"/>
            <a:pathLst>
              <a:path w="3186090" h="1225419">
                <a:moveTo>
                  <a:pt x="0" y="0"/>
                </a:moveTo>
                <a:lnTo>
                  <a:pt x="3186090" y="0"/>
                </a:lnTo>
                <a:lnTo>
                  <a:pt x="3186090" y="1225419"/>
                </a:lnTo>
                <a:lnTo>
                  <a:pt x="0" y="122541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5995148" y="868388"/>
            <a:ext cx="3395661" cy="2260944"/>
          </a:xfrm>
          <a:custGeom>
            <a:avLst/>
            <a:gdLst/>
            <a:ahLst/>
            <a:cxnLst/>
            <a:rect l="l" t="t" r="r" b="b"/>
            <a:pathLst>
              <a:path w="3395661" h="2260944">
                <a:moveTo>
                  <a:pt x="0" y="0"/>
                </a:moveTo>
                <a:lnTo>
                  <a:pt x="3395660" y="0"/>
                </a:lnTo>
                <a:lnTo>
                  <a:pt x="3395660" y="2260944"/>
                </a:lnTo>
                <a:lnTo>
                  <a:pt x="0" y="2260944"/>
                </a:lnTo>
                <a:lnTo>
                  <a:pt x="0" y="0"/>
                </a:lnTo>
                <a:close/>
              </a:path>
            </a:pathLst>
          </a:custGeom>
          <a:blipFill>
            <a:blip r:embed="rId12"/>
            <a:stretch>
              <a:fillRect/>
            </a:stretch>
          </a:blipFill>
        </p:spPr>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5FB"/>
        </a:solidFill>
        <a:effectLst/>
      </p:bgPr>
    </p:bg>
    <p:spTree>
      <p:nvGrpSpPr>
        <p:cNvPr id="1" name=""/>
        <p:cNvGrpSpPr/>
        <p:nvPr/>
      </p:nvGrpSpPr>
      <p:grpSpPr>
        <a:xfrm>
          <a:off x="0" y="0"/>
          <a:ext cx="0" cy="0"/>
          <a:chOff x="0" y="0"/>
          <a:chExt cx="0" cy="0"/>
        </a:xfrm>
      </p:grpSpPr>
      <p:sp>
        <p:nvSpPr>
          <p:cNvPr id="3" name="Freeform 3"/>
          <p:cNvSpPr/>
          <p:nvPr/>
        </p:nvSpPr>
        <p:spPr>
          <a:xfrm>
            <a:off x="781090" y="2245076"/>
            <a:ext cx="7548480" cy="7013224"/>
          </a:xfrm>
          <a:custGeom>
            <a:avLst/>
            <a:gdLst/>
            <a:ahLst/>
            <a:cxnLst/>
            <a:rect l="l" t="t" r="r" b="b"/>
            <a:pathLst>
              <a:path w="7548480" h="7013224">
                <a:moveTo>
                  <a:pt x="0" y="0"/>
                </a:moveTo>
                <a:lnTo>
                  <a:pt x="7548480" y="0"/>
                </a:lnTo>
                <a:lnTo>
                  <a:pt x="7548480" y="7013224"/>
                </a:lnTo>
                <a:lnTo>
                  <a:pt x="0" y="70132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16035449" y="1028700"/>
            <a:ext cx="1223851" cy="847795"/>
          </a:xfrm>
          <a:custGeom>
            <a:avLst/>
            <a:gdLst/>
            <a:ahLst/>
            <a:cxnLst/>
            <a:rect l="l" t="t" r="r" b="b"/>
            <a:pathLst>
              <a:path w="1223851" h="847795">
                <a:moveTo>
                  <a:pt x="1223851" y="0"/>
                </a:moveTo>
                <a:lnTo>
                  <a:pt x="0" y="0"/>
                </a:lnTo>
                <a:lnTo>
                  <a:pt x="0" y="847795"/>
                </a:lnTo>
                <a:lnTo>
                  <a:pt x="1223851" y="847795"/>
                </a:lnTo>
                <a:lnTo>
                  <a:pt x="1223851"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3131420" y="1452597"/>
            <a:ext cx="1805954" cy="1852419"/>
          </a:xfrm>
          <a:custGeom>
            <a:avLst/>
            <a:gdLst/>
            <a:ahLst/>
            <a:cxnLst/>
            <a:rect l="l" t="t" r="r" b="b"/>
            <a:pathLst>
              <a:path w="1805954" h="1852419">
                <a:moveTo>
                  <a:pt x="0" y="0"/>
                </a:moveTo>
                <a:lnTo>
                  <a:pt x="1805954" y="0"/>
                </a:lnTo>
                <a:lnTo>
                  <a:pt x="1805954" y="1852419"/>
                </a:lnTo>
                <a:lnTo>
                  <a:pt x="0" y="18524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11745564" y="3228058"/>
            <a:ext cx="5513736" cy="1054610"/>
          </a:xfrm>
          <a:prstGeom prst="rect">
            <a:avLst/>
          </a:prstGeom>
        </p:spPr>
        <p:txBody>
          <a:bodyPr lIns="0" tIns="0" rIns="0" bIns="0" rtlCol="0" anchor="t">
            <a:spAutoFit/>
          </a:bodyPr>
          <a:lstStyle/>
          <a:p>
            <a:pPr algn="l">
              <a:lnSpc>
                <a:spcPts val="7656"/>
              </a:lnSpc>
            </a:pPr>
            <a:r>
              <a:rPr lang="en-US" sz="8800" spc="-431">
                <a:solidFill>
                  <a:srgbClr val="000000"/>
                </a:solidFill>
                <a:latin typeface="TT Interphases"/>
                <a:ea typeface="TT Interphases"/>
                <a:cs typeface="TT Interphases"/>
                <a:sym typeface="TT Interphases"/>
              </a:rPr>
              <a:t>OBJECTIVE</a:t>
            </a:r>
          </a:p>
        </p:txBody>
      </p:sp>
      <p:sp>
        <p:nvSpPr>
          <p:cNvPr id="8" name="TextBox 8"/>
          <p:cNvSpPr txBox="1"/>
          <p:nvPr/>
        </p:nvSpPr>
        <p:spPr>
          <a:xfrm>
            <a:off x="8577180" y="5300856"/>
            <a:ext cx="9347777" cy="3193878"/>
          </a:xfrm>
          <a:prstGeom prst="rect">
            <a:avLst/>
          </a:prstGeom>
        </p:spPr>
        <p:txBody>
          <a:bodyPr lIns="0" tIns="0" rIns="0" bIns="0" rtlCol="0" anchor="t">
            <a:spAutoFit/>
          </a:bodyPr>
          <a:lstStyle/>
          <a:p>
            <a:pPr algn="l">
              <a:lnSpc>
                <a:spcPts val="3282"/>
              </a:lnSpc>
            </a:pPr>
            <a:r>
              <a:rPr lang="en-US" sz="2344" spc="-114">
                <a:solidFill>
                  <a:srgbClr val="000000"/>
                </a:solidFill>
                <a:latin typeface="TT Interphases"/>
                <a:ea typeface="TT Interphases"/>
                <a:cs typeface="TT Interphases"/>
                <a:sym typeface="TT Interphases"/>
              </a:rPr>
              <a:t>The objective of this project is to design and implement a normalized relational database for an online shopping application using SQL. This project focuses on efficient database schema design with proper use of primary and foreign keys to maintain data integrity. It also aims to perform query-based data analysis to evaluate customer behavior, order processing, revenue generation, inventory management, and overall business performance, thereby supporting effective decision-making in an online retail system.</a:t>
            </a:r>
          </a:p>
          <a:p>
            <a:pPr algn="l">
              <a:lnSpc>
                <a:spcPts val="2686"/>
              </a:lnSpc>
            </a:pPr>
            <a:endParaRPr lang="en-US" sz="2344" spc="-114">
              <a:solidFill>
                <a:srgbClr val="000000"/>
              </a:solidFill>
              <a:latin typeface="TT Interphases"/>
              <a:ea typeface="TT Interphases"/>
              <a:cs typeface="TT Interphases"/>
              <a:sym typeface="TT Interphases"/>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5FB"/>
        </a:solidFill>
        <a:effectLst/>
      </p:bgPr>
    </p:bg>
    <p:spTree>
      <p:nvGrpSpPr>
        <p:cNvPr id="1" name=""/>
        <p:cNvGrpSpPr/>
        <p:nvPr/>
      </p:nvGrpSpPr>
      <p:grpSpPr>
        <a:xfrm>
          <a:off x="0" y="0"/>
          <a:ext cx="0" cy="0"/>
          <a:chOff x="0" y="0"/>
          <a:chExt cx="0" cy="0"/>
        </a:xfrm>
      </p:grpSpPr>
      <p:sp>
        <p:nvSpPr>
          <p:cNvPr id="2" name="Freeform 2"/>
          <p:cNvSpPr/>
          <p:nvPr/>
        </p:nvSpPr>
        <p:spPr>
          <a:xfrm>
            <a:off x="12701244" y="4181192"/>
            <a:ext cx="5269456" cy="4311373"/>
          </a:xfrm>
          <a:custGeom>
            <a:avLst/>
            <a:gdLst/>
            <a:ahLst/>
            <a:cxnLst/>
            <a:rect l="l" t="t" r="r" b="b"/>
            <a:pathLst>
              <a:path w="5269456" h="4311373">
                <a:moveTo>
                  <a:pt x="0" y="0"/>
                </a:moveTo>
                <a:lnTo>
                  <a:pt x="5269456" y="0"/>
                </a:lnTo>
                <a:lnTo>
                  <a:pt x="5269456" y="4311373"/>
                </a:lnTo>
                <a:lnTo>
                  <a:pt x="0" y="43113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3708133"/>
            <a:ext cx="11265162" cy="4586408"/>
          </a:xfrm>
          <a:prstGeom prst="rect">
            <a:avLst/>
          </a:prstGeom>
        </p:spPr>
        <p:txBody>
          <a:bodyPr lIns="0" tIns="0" rIns="0" bIns="0" rtlCol="0" anchor="t">
            <a:spAutoFit/>
          </a:bodyPr>
          <a:lstStyle/>
          <a:p>
            <a:pPr algn="l">
              <a:lnSpc>
                <a:spcPts val="3707"/>
              </a:lnSpc>
            </a:pPr>
            <a:r>
              <a:rPr lang="en-US" sz="2647" spc="-129">
                <a:solidFill>
                  <a:srgbClr val="000000"/>
                </a:solidFill>
                <a:latin typeface="TT Interphases"/>
                <a:ea typeface="TT Interphases"/>
                <a:cs typeface="TT Interphases"/>
                <a:sym typeface="TT Interphases"/>
              </a:rPr>
              <a:t>Data refers to raw, unorganized facts and figures, such as numbers, text, images, or symbols, that can be processed and analyzed to extract meaningful information</a:t>
            </a:r>
          </a:p>
          <a:p>
            <a:pPr marL="571695" lvl="1" indent="-285847" algn="l">
              <a:lnSpc>
                <a:spcPts val="3707"/>
              </a:lnSpc>
              <a:buFont typeface="Arial"/>
              <a:buChar char="•"/>
            </a:pPr>
            <a:r>
              <a:rPr lang="en-US" sz="2647" spc="-129">
                <a:solidFill>
                  <a:srgbClr val="000000"/>
                </a:solidFill>
                <a:latin typeface="TT Interphases"/>
                <a:ea typeface="TT Interphases"/>
                <a:cs typeface="TT Interphases"/>
                <a:sym typeface="TT Interphases"/>
              </a:rPr>
              <a:t>Data can exist in a raw form (unorganized) or processed form (organized and meaningful).</a:t>
            </a:r>
          </a:p>
          <a:p>
            <a:pPr marL="571695" lvl="1" indent="-285847" algn="l">
              <a:lnSpc>
                <a:spcPts val="3707"/>
              </a:lnSpc>
              <a:buFont typeface="Arial"/>
              <a:buChar char="•"/>
            </a:pPr>
            <a:r>
              <a:rPr lang="en-US" sz="2647" spc="-129">
                <a:solidFill>
                  <a:srgbClr val="000000"/>
                </a:solidFill>
                <a:latin typeface="TT Interphases"/>
                <a:ea typeface="TT Interphases"/>
                <a:cs typeface="TT Interphases"/>
                <a:sym typeface="TT Interphases"/>
              </a:rPr>
              <a:t>A database is a structured collection of data designed for efficient storage, retrieval and manipulation.</a:t>
            </a:r>
          </a:p>
          <a:p>
            <a:pPr marL="571695" lvl="1" indent="-285847" algn="l">
              <a:lnSpc>
                <a:spcPts val="3707"/>
              </a:lnSpc>
              <a:buFont typeface="Arial"/>
              <a:buChar char="•"/>
            </a:pPr>
            <a:r>
              <a:rPr lang="en-US" sz="2647" spc="-129">
                <a:solidFill>
                  <a:srgbClr val="000000"/>
                </a:solidFill>
                <a:latin typeface="TT Interphases"/>
                <a:ea typeface="TT Interphases"/>
                <a:cs typeface="TT Interphases"/>
                <a:sym typeface="TT Interphases"/>
              </a:rPr>
              <a:t>It serves as a centralized repository, allowing data to be accessed, managed, and updated by multiple users or applications</a:t>
            </a:r>
          </a:p>
          <a:p>
            <a:pPr algn="l">
              <a:lnSpc>
                <a:spcPts val="3568"/>
              </a:lnSpc>
            </a:pPr>
            <a:endParaRPr lang="en-US" sz="2647" spc="-129">
              <a:solidFill>
                <a:srgbClr val="000000"/>
              </a:solidFill>
              <a:latin typeface="TT Interphases"/>
              <a:ea typeface="TT Interphases"/>
              <a:cs typeface="TT Interphases"/>
              <a:sym typeface="TT Interphases"/>
            </a:endParaRPr>
          </a:p>
          <a:p>
            <a:pPr algn="l">
              <a:lnSpc>
                <a:spcPts val="3568"/>
              </a:lnSpc>
            </a:pPr>
            <a:endParaRPr lang="en-US" sz="2647" spc="-129">
              <a:solidFill>
                <a:srgbClr val="000000"/>
              </a:solidFill>
              <a:latin typeface="TT Interphases"/>
              <a:ea typeface="TT Interphases"/>
              <a:cs typeface="TT Interphases"/>
              <a:sym typeface="TT Interphases"/>
            </a:endParaRPr>
          </a:p>
        </p:txBody>
      </p:sp>
      <p:sp>
        <p:nvSpPr>
          <p:cNvPr id="4" name="Freeform 4"/>
          <p:cNvSpPr/>
          <p:nvPr/>
        </p:nvSpPr>
        <p:spPr>
          <a:xfrm>
            <a:off x="14880024" y="1415237"/>
            <a:ext cx="1753089" cy="4700092"/>
          </a:xfrm>
          <a:custGeom>
            <a:avLst/>
            <a:gdLst/>
            <a:ahLst/>
            <a:cxnLst/>
            <a:rect l="l" t="t" r="r" b="b"/>
            <a:pathLst>
              <a:path w="1753089" h="4700092">
                <a:moveTo>
                  <a:pt x="0" y="0"/>
                </a:moveTo>
                <a:lnTo>
                  <a:pt x="1753089" y="0"/>
                </a:lnTo>
                <a:lnTo>
                  <a:pt x="1753089" y="4700092"/>
                </a:lnTo>
                <a:lnTo>
                  <a:pt x="0" y="47000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2684481" y="3765283"/>
            <a:ext cx="2651490" cy="2215148"/>
          </a:xfrm>
          <a:custGeom>
            <a:avLst/>
            <a:gdLst/>
            <a:ahLst/>
            <a:cxnLst/>
            <a:rect l="l" t="t" r="r" b="b"/>
            <a:pathLst>
              <a:path w="2651490" h="2215148">
                <a:moveTo>
                  <a:pt x="0" y="0"/>
                </a:moveTo>
                <a:lnTo>
                  <a:pt x="2651491" y="0"/>
                </a:lnTo>
                <a:lnTo>
                  <a:pt x="2651491" y="2215148"/>
                </a:lnTo>
                <a:lnTo>
                  <a:pt x="0" y="22151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896846" y="2094701"/>
            <a:ext cx="9601274" cy="1054610"/>
          </a:xfrm>
          <a:prstGeom prst="rect">
            <a:avLst/>
          </a:prstGeom>
        </p:spPr>
        <p:txBody>
          <a:bodyPr lIns="0" tIns="0" rIns="0" bIns="0" rtlCol="0" anchor="t">
            <a:spAutoFit/>
          </a:bodyPr>
          <a:lstStyle/>
          <a:p>
            <a:pPr algn="l">
              <a:lnSpc>
                <a:spcPts val="7656"/>
              </a:lnSpc>
            </a:pPr>
            <a:r>
              <a:rPr lang="en-US" sz="8800" spc="-431">
                <a:solidFill>
                  <a:srgbClr val="000000"/>
                </a:solidFill>
                <a:latin typeface="TT Interphases"/>
                <a:ea typeface="TT Interphases"/>
                <a:cs typeface="TT Interphases"/>
                <a:sym typeface="TT Interphases"/>
              </a:rPr>
              <a:t>Database Overview</a:t>
            </a: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5FB"/>
        </a:solidFill>
        <a:effectLst/>
      </p:bgPr>
    </p:bg>
    <p:spTree>
      <p:nvGrpSpPr>
        <p:cNvPr id="1" name=""/>
        <p:cNvGrpSpPr/>
        <p:nvPr/>
      </p:nvGrpSpPr>
      <p:grpSpPr>
        <a:xfrm>
          <a:off x="0" y="0"/>
          <a:ext cx="0" cy="0"/>
          <a:chOff x="0" y="0"/>
          <a:chExt cx="0" cy="0"/>
        </a:xfrm>
      </p:grpSpPr>
      <p:sp>
        <p:nvSpPr>
          <p:cNvPr id="2" name="Freeform 2"/>
          <p:cNvSpPr/>
          <p:nvPr/>
        </p:nvSpPr>
        <p:spPr>
          <a:xfrm>
            <a:off x="1969886" y="2519519"/>
            <a:ext cx="11704591" cy="1196368"/>
          </a:xfrm>
          <a:custGeom>
            <a:avLst/>
            <a:gdLst/>
            <a:ahLst/>
            <a:cxnLst/>
            <a:rect l="l" t="t" r="r" b="b"/>
            <a:pathLst>
              <a:path w="11704591" h="1196368">
                <a:moveTo>
                  <a:pt x="0" y="0"/>
                </a:moveTo>
                <a:lnTo>
                  <a:pt x="11704591" y="0"/>
                </a:lnTo>
                <a:lnTo>
                  <a:pt x="11704591" y="1196368"/>
                </a:lnTo>
                <a:lnTo>
                  <a:pt x="0" y="1196368"/>
                </a:lnTo>
                <a:lnTo>
                  <a:pt x="0" y="0"/>
                </a:lnTo>
                <a:close/>
              </a:path>
            </a:pathLst>
          </a:custGeom>
          <a:blipFill>
            <a:blip r:embed="rId2"/>
            <a:stretch>
              <a:fillRect t="-66192"/>
            </a:stretch>
          </a:blipFill>
        </p:spPr>
      </p:sp>
      <p:sp>
        <p:nvSpPr>
          <p:cNvPr id="3" name="Freeform 3"/>
          <p:cNvSpPr/>
          <p:nvPr/>
        </p:nvSpPr>
        <p:spPr>
          <a:xfrm>
            <a:off x="2209800" y="5969883"/>
            <a:ext cx="10338847" cy="3486949"/>
          </a:xfrm>
          <a:custGeom>
            <a:avLst/>
            <a:gdLst/>
            <a:ahLst/>
            <a:cxnLst/>
            <a:rect l="l" t="t" r="r" b="b"/>
            <a:pathLst>
              <a:path w="10338847" h="3486949">
                <a:moveTo>
                  <a:pt x="0" y="0"/>
                </a:moveTo>
                <a:lnTo>
                  <a:pt x="10338847" y="0"/>
                </a:lnTo>
                <a:lnTo>
                  <a:pt x="10338847" y="3486949"/>
                </a:lnTo>
                <a:lnTo>
                  <a:pt x="0" y="3486949"/>
                </a:lnTo>
                <a:lnTo>
                  <a:pt x="0" y="0"/>
                </a:lnTo>
                <a:close/>
              </a:path>
            </a:pathLst>
          </a:custGeom>
          <a:blipFill>
            <a:blip r:embed="rId3"/>
            <a:stretch>
              <a:fillRect t="-8334" b="-69115"/>
            </a:stretch>
          </a:blipFill>
        </p:spPr>
      </p:sp>
      <p:sp>
        <p:nvSpPr>
          <p:cNvPr id="4" name="TextBox 4"/>
          <p:cNvSpPr txBox="1"/>
          <p:nvPr/>
        </p:nvSpPr>
        <p:spPr>
          <a:xfrm>
            <a:off x="871130" y="1020070"/>
            <a:ext cx="9353663" cy="672864"/>
          </a:xfrm>
          <a:prstGeom prst="rect">
            <a:avLst/>
          </a:prstGeom>
        </p:spPr>
        <p:txBody>
          <a:bodyPr lIns="0" tIns="0" rIns="0" bIns="0" rtlCol="0" anchor="t">
            <a:spAutoFit/>
          </a:bodyPr>
          <a:lstStyle/>
          <a:p>
            <a:pPr algn="l">
              <a:lnSpc>
                <a:spcPts val="4872"/>
              </a:lnSpc>
            </a:pPr>
            <a:r>
              <a:rPr lang="en-US" sz="5600" spc="-274">
                <a:solidFill>
                  <a:srgbClr val="000000"/>
                </a:solidFill>
                <a:latin typeface="TT Interphases"/>
                <a:ea typeface="TT Interphases"/>
                <a:cs typeface="TT Interphases"/>
                <a:sym typeface="TT Interphases"/>
              </a:rPr>
              <a:t>DATABASE CREATION</a:t>
            </a:r>
          </a:p>
        </p:txBody>
      </p:sp>
      <p:sp>
        <p:nvSpPr>
          <p:cNvPr id="5" name="TextBox 5"/>
          <p:cNvSpPr txBox="1"/>
          <p:nvPr/>
        </p:nvSpPr>
        <p:spPr>
          <a:xfrm>
            <a:off x="871130" y="4506462"/>
            <a:ext cx="8115300" cy="672846"/>
          </a:xfrm>
          <a:prstGeom prst="rect">
            <a:avLst/>
          </a:prstGeom>
        </p:spPr>
        <p:txBody>
          <a:bodyPr lIns="0" tIns="0" rIns="0" bIns="0" rtlCol="0" anchor="t">
            <a:spAutoFit/>
          </a:bodyPr>
          <a:lstStyle/>
          <a:p>
            <a:pPr algn="l">
              <a:lnSpc>
                <a:spcPts val="4872"/>
              </a:lnSpc>
            </a:pPr>
            <a:r>
              <a:rPr lang="en-US" sz="5600" spc="-274">
                <a:solidFill>
                  <a:srgbClr val="000000"/>
                </a:solidFill>
                <a:latin typeface="TT Interphases"/>
                <a:ea typeface="TT Interphases"/>
                <a:cs typeface="TT Interphases"/>
                <a:sym typeface="TT Interphases"/>
              </a:rPr>
              <a:t>TABLES CREATION</a:t>
            </a:r>
          </a:p>
        </p:txBody>
      </p:sp>
      <p:sp>
        <p:nvSpPr>
          <p:cNvPr id="6" name="TextBox 6"/>
          <p:cNvSpPr txBox="1"/>
          <p:nvPr/>
        </p:nvSpPr>
        <p:spPr>
          <a:xfrm>
            <a:off x="1028700" y="1763306"/>
            <a:ext cx="14249717" cy="397510"/>
          </a:xfrm>
          <a:prstGeom prst="rect">
            <a:avLst/>
          </a:prstGeom>
        </p:spPr>
        <p:txBody>
          <a:bodyPr lIns="0" tIns="0" rIns="0" bIns="0" rtlCol="0" anchor="t">
            <a:spAutoFit/>
          </a:bodyPr>
          <a:lstStyle/>
          <a:p>
            <a:pPr algn="l">
              <a:lnSpc>
                <a:spcPts val="3290"/>
              </a:lnSpc>
            </a:pPr>
            <a:r>
              <a:rPr lang="en-US" sz="2350" spc="-115">
                <a:solidFill>
                  <a:srgbClr val="000000"/>
                </a:solidFill>
                <a:latin typeface="TT Interphases"/>
                <a:ea typeface="TT Interphases"/>
                <a:cs typeface="TT Interphases"/>
                <a:sym typeface="TT Interphases"/>
              </a:rPr>
              <a:t>The database was created using SQL and structured tables were designed using appropriate data types and constraints.</a:t>
            </a:r>
          </a:p>
        </p:txBody>
      </p:sp>
      <p:sp>
        <p:nvSpPr>
          <p:cNvPr id="7" name="TextBox 7"/>
          <p:cNvSpPr txBox="1"/>
          <p:nvPr/>
        </p:nvSpPr>
        <p:spPr>
          <a:xfrm>
            <a:off x="1143000" y="5198358"/>
            <a:ext cx="14249717" cy="807085"/>
          </a:xfrm>
          <a:prstGeom prst="rect">
            <a:avLst/>
          </a:prstGeom>
        </p:spPr>
        <p:txBody>
          <a:bodyPr lIns="0" tIns="0" rIns="0" bIns="0" rtlCol="0" anchor="t">
            <a:spAutoFit/>
          </a:bodyPr>
          <a:lstStyle/>
          <a:p>
            <a:pPr algn="l">
              <a:lnSpc>
                <a:spcPts val="3290"/>
              </a:lnSpc>
            </a:pPr>
            <a:r>
              <a:rPr lang="en-US" sz="2350" spc="-115">
                <a:solidFill>
                  <a:srgbClr val="000000"/>
                </a:solidFill>
                <a:latin typeface="TT Interphases"/>
                <a:ea typeface="TT Interphases"/>
                <a:cs typeface="TT Interphases"/>
                <a:sym typeface="TT Interphases"/>
              </a:rPr>
              <a:t>The Structured tables were designed using appropriate data types and constraints.</a:t>
            </a:r>
          </a:p>
          <a:p>
            <a:pPr algn="l">
              <a:lnSpc>
                <a:spcPts val="3290"/>
              </a:lnSpc>
            </a:pPr>
            <a:endParaRPr lang="en-US" sz="2350" spc="-115">
              <a:solidFill>
                <a:srgbClr val="000000"/>
              </a:solidFill>
              <a:latin typeface="TT Interphases"/>
              <a:ea typeface="TT Interphases"/>
              <a:cs typeface="TT Interphases"/>
              <a:sym typeface="TT Interphases"/>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5FB"/>
        </a:solidFill>
        <a:effectLst/>
      </p:bgPr>
    </p:bg>
    <p:spTree>
      <p:nvGrpSpPr>
        <p:cNvPr id="1" name=""/>
        <p:cNvGrpSpPr/>
        <p:nvPr/>
      </p:nvGrpSpPr>
      <p:grpSpPr>
        <a:xfrm>
          <a:off x="0" y="0"/>
          <a:ext cx="0" cy="0"/>
          <a:chOff x="0" y="0"/>
          <a:chExt cx="0" cy="0"/>
        </a:xfrm>
      </p:grpSpPr>
      <p:sp>
        <p:nvSpPr>
          <p:cNvPr id="2" name="Freeform 2"/>
          <p:cNvSpPr/>
          <p:nvPr/>
        </p:nvSpPr>
        <p:spPr>
          <a:xfrm>
            <a:off x="667265" y="689677"/>
            <a:ext cx="361435" cy="361435"/>
          </a:xfrm>
          <a:custGeom>
            <a:avLst/>
            <a:gdLst/>
            <a:ahLst/>
            <a:cxnLst/>
            <a:rect l="l" t="t" r="r" b="b"/>
            <a:pathLst>
              <a:path w="361435" h="361435">
                <a:moveTo>
                  <a:pt x="0" y="0"/>
                </a:moveTo>
                <a:lnTo>
                  <a:pt x="361435" y="0"/>
                </a:lnTo>
                <a:lnTo>
                  <a:pt x="361435" y="361435"/>
                </a:lnTo>
                <a:lnTo>
                  <a:pt x="0" y="361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5214606" y="182243"/>
            <a:ext cx="969594" cy="3396666"/>
          </a:xfrm>
          <a:custGeom>
            <a:avLst/>
            <a:gdLst/>
            <a:ahLst/>
            <a:cxnLst/>
            <a:rect l="l" t="t" r="r" b="b"/>
            <a:pathLst>
              <a:path w="969594" h="3396666">
                <a:moveTo>
                  <a:pt x="0" y="0"/>
                </a:moveTo>
                <a:lnTo>
                  <a:pt x="969594" y="0"/>
                </a:lnTo>
                <a:lnTo>
                  <a:pt x="969594" y="3396666"/>
                </a:lnTo>
                <a:lnTo>
                  <a:pt x="0" y="33966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63742" y="1466593"/>
            <a:ext cx="9601274" cy="1896245"/>
          </a:xfrm>
          <a:prstGeom prst="rect">
            <a:avLst/>
          </a:prstGeom>
        </p:spPr>
        <p:txBody>
          <a:bodyPr lIns="0" tIns="0" rIns="0" bIns="0" rtlCol="0" anchor="t">
            <a:spAutoFit/>
          </a:bodyPr>
          <a:lstStyle/>
          <a:p>
            <a:pPr algn="l">
              <a:lnSpc>
                <a:spcPts val="7134"/>
              </a:lnSpc>
            </a:pPr>
            <a:r>
              <a:rPr lang="en-US" sz="8200" spc="-401">
                <a:solidFill>
                  <a:srgbClr val="000000"/>
                </a:solidFill>
                <a:latin typeface="TT Interphases"/>
                <a:ea typeface="TT Interphases"/>
                <a:cs typeface="TT Interphases"/>
                <a:sym typeface="TT Interphases"/>
              </a:rPr>
              <a:t>TABLES</a:t>
            </a:r>
          </a:p>
          <a:p>
            <a:pPr algn="l">
              <a:lnSpc>
                <a:spcPts val="7134"/>
              </a:lnSpc>
            </a:pPr>
            <a:r>
              <a:rPr lang="en-US" sz="8200" spc="-401">
                <a:solidFill>
                  <a:srgbClr val="000000"/>
                </a:solidFill>
                <a:latin typeface="TT Interphases"/>
                <a:ea typeface="TT Interphases"/>
                <a:cs typeface="TT Interphases"/>
                <a:sym typeface="TT Interphases"/>
              </a:rPr>
              <a:t>IN DATABASE</a:t>
            </a:r>
          </a:p>
        </p:txBody>
      </p:sp>
      <p:sp>
        <p:nvSpPr>
          <p:cNvPr id="5" name="Freeform 5"/>
          <p:cNvSpPr/>
          <p:nvPr/>
        </p:nvSpPr>
        <p:spPr>
          <a:xfrm>
            <a:off x="6610018" y="1384505"/>
            <a:ext cx="1360630" cy="1803245"/>
          </a:xfrm>
          <a:custGeom>
            <a:avLst/>
            <a:gdLst/>
            <a:ahLst/>
            <a:cxnLst/>
            <a:rect l="l" t="t" r="r" b="b"/>
            <a:pathLst>
              <a:path w="1360630" h="1803245">
                <a:moveTo>
                  <a:pt x="0" y="0"/>
                </a:moveTo>
                <a:lnTo>
                  <a:pt x="1360630" y="0"/>
                </a:lnTo>
                <a:lnTo>
                  <a:pt x="1360630" y="1803245"/>
                </a:lnTo>
                <a:lnTo>
                  <a:pt x="0" y="18032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5140681" y="4875241"/>
            <a:ext cx="1626073" cy="2214855"/>
          </a:xfrm>
          <a:custGeom>
            <a:avLst/>
            <a:gdLst/>
            <a:ahLst/>
            <a:cxnLst/>
            <a:rect l="l" t="t" r="r" b="b"/>
            <a:pathLst>
              <a:path w="1626073" h="2214855">
                <a:moveTo>
                  <a:pt x="0" y="0"/>
                </a:moveTo>
                <a:lnTo>
                  <a:pt x="1626073" y="0"/>
                </a:lnTo>
                <a:lnTo>
                  <a:pt x="1626073" y="2214855"/>
                </a:lnTo>
                <a:lnTo>
                  <a:pt x="0" y="22148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2129829" y="2707037"/>
            <a:ext cx="5129471" cy="6551263"/>
          </a:xfrm>
          <a:custGeom>
            <a:avLst/>
            <a:gdLst/>
            <a:ahLst/>
            <a:cxnLst/>
            <a:rect l="l" t="t" r="r" b="b"/>
            <a:pathLst>
              <a:path w="5129471" h="6551263">
                <a:moveTo>
                  <a:pt x="0" y="0"/>
                </a:moveTo>
                <a:lnTo>
                  <a:pt x="5129471" y="0"/>
                </a:lnTo>
                <a:lnTo>
                  <a:pt x="5129471" y="6551263"/>
                </a:lnTo>
                <a:lnTo>
                  <a:pt x="0" y="6551263"/>
                </a:lnTo>
                <a:lnTo>
                  <a:pt x="0" y="0"/>
                </a:lnTo>
                <a:close/>
              </a:path>
            </a:pathLst>
          </a:custGeom>
          <a:blipFill>
            <a:blip r:embed="rId10">
              <a:extLst>
                <a:ext uri="{96DAC541-7B7A-43D3-8B79-37D633B846F1}">
                  <asvg:svgBlip xmlns:asvg="http://schemas.microsoft.com/office/drawing/2016/SVG/main" r:embed="rId11"/>
                </a:ext>
              </a:extLst>
            </a:blip>
            <a:stretch>
              <a:fillRect l="-14351" r="-54506"/>
            </a:stretch>
          </a:blipFill>
        </p:spPr>
      </p:sp>
      <p:sp>
        <p:nvSpPr>
          <p:cNvPr id="8" name="TextBox 8"/>
          <p:cNvSpPr txBox="1"/>
          <p:nvPr/>
        </p:nvSpPr>
        <p:spPr>
          <a:xfrm>
            <a:off x="6537280" y="3952031"/>
            <a:ext cx="5443648" cy="4559046"/>
          </a:xfrm>
          <a:prstGeom prst="rect">
            <a:avLst/>
          </a:prstGeom>
        </p:spPr>
        <p:txBody>
          <a:bodyPr lIns="0" tIns="0" rIns="0" bIns="0" rtlCol="0" anchor="t">
            <a:spAutoFit/>
          </a:bodyPr>
          <a:lstStyle/>
          <a:p>
            <a:pPr algn="l">
              <a:lnSpc>
                <a:spcPts val="2813"/>
              </a:lnSpc>
            </a:pPr>
            <a:r>
              <a:rPr lang="en-US" sz="2009" b="1" spc="-98">
                <a:solidFill>
                  <a:srgbClr val="000000"/>
                </a:solidFill>
                <a:latin typeface="TT Interphases Bold"/>
                <a:ea typeface="TT Interphases Bold"/>
                <a:cs typeface="TT Interphases Bold"/>
                <a:sym typeface="TT Interphases Bold"/>
              </a:rPr>
              <a:t>Order_Items Table –</a:t>
            </a:r>
          </a:p>
          <a:p>
            <a:pPr algn="l">
              <a:lnSpc>
                <a:spcPts val="2813"/>
              </a:lnSpc>
            </a:pPr>
            <a:r>
              <a:rPr lang="en-US" sz="2009" spc="-98">
                <a:solidFill>
                  <a:srgbClr val="000000"/>
                </a:solidFill>
                <a:latin typeface="TT Interphases"/>
                <a:ea typeface="TT Interphases"/>
                <a:cs typeface="TT Interphases"/>
                <a:sym typeface="TT Interphases"/>
              </a:rPr>
              <a:t>Stores product-wise order details including order ID, product ID, quantity, and price for each order.</a:t>
            </a:r>
          </a:p>
          <a:p>
            <a:pPr algn="l">
              <a:lnSpc>
                <a:spcPts val="2813"/>
              </a:lnSpc>
            </a:pPr>
            <a:endParaRPr lang="en-US" sz="2009" spc="-98">
              <a:solidFill>
                <a:srgbClr val="000000"/>
              </a:solidFill>
              <a:latin typeface="TT Interphases"/>
              <a:ea typeface="TT Interphases"/>
              <a:cs typeface="TT Interphases"/>
              <a:sym typeface="TT Interphases"/>
            </a:endParaRPr>
          </a:p>
          <a:p>
            <a:pPr algn="l">
              <a:lnSpc>
                <a:spcPts val="2813"/>
              </a:lnSpc>
            </a:pPr>
            <a:r>
              <a:rPr lang="en-US" sz="2009" b="1" spc="-98">
                <a:solidFill>
                  <a:srgbClr val="000000"/>
                </a:solidFill>
                <a:latin typeface="TT Interphases Bold"/>
                <a:ea typeface="TT Interphases Bold"/>
                <a:cs typeface="TT Interphases Bold"/>
                <a:sym typeface="TT Interphases Bold"/>
              </a:rPr>
              <a:t>Reviews Table –</a:t>
            </a:r>
          </a:p>
          <a:p>
            <a:pPr algn="l">
              <a:lnSpc>
                <a:spcPts val="2813"/>
              </a:lnSpc>
            </a:pPr>
            <a:r>
              <a:rPr lang="en-US" sz="2009" spc="-98">
                <a:solidFill>
                  <a:srgbClr val="000000"/>
                </a:solidFill>
                <a:latin typeface="TT Interphases"/>
                <a:ea typeface="TT Interphases"/>
                <a:cs typeface="TT Interphases"/>
                <a:sym typeface="TT Interphases"/>
              </a:rPr>
              <a:t>Contains customer reviews and ratings for products to analyze product quality and customer satisfaction.</a:t>
            </a:r>
          </a:p>
          <a:p>
            <a:pPr algn="l">
              <a:lnSpc>
                <a:spcPts val="2813"/>
              </a:lnSpc>
            </a:pPr>
            <a:endParaRPr lang="en-US" sz="2009" spc="-98">
              <a:solidFill>
                <a:srgbClr val="000000"/>
              </a:solidFill>
              <a:latin typeface="TT Interphases"/>
              <a:ea typeface="TT Interphases"/>
              <a:cs typeface="TT Interphases"/>
              <a:sym typeface="TT Interphases"/>
            </a:endParaRPr>
          </a:p>
          <a:p>
            <a:pPr algn="l">
              <a:lnSpc>
                <a:spcPts val="2813"/>
              </a:lnSpc>
            </a:pPr>
            <a:r>
              <a:rPr lang="en-US" sz="2009" b="1" spc="-98">
                <a:solidFill>
                  <a:srgbClr val="000000"/>
                </a:solidFill>
                <a:latin typeface="TT Interphases Bold"/>
                <a:ea typeface="TT Interphases Bold"/>
                <a:cs typeface="TT Interphases Bold"/>
                <a:sym typeface="TT Interphases Bold"/>
              </a:rPr>
              <a:t>Shipping Table –</a:t>
            </a:r>
          </a:p>
          <a:p>
            <a:pPr algn="l">
              <a:lnSpc>
                <a:spcPts val="2813"/>
              </a:lnSpc>
            </a:pPr>
            <a:r>
              <a:rPr lang="en-US" sz="2009" spc="-98">
                <a:solidFill>
                  <a:srgbClr val="000000"/>
                </a:solidFill>
                <a:latin typeface="TT Interphases"/>
                <a:ea typeface="TT Interphases"/>
                <a:cs typeface="TT Interphases"/>
                <a:sym typeface="TT Interphases"/>
              </a:rPr>
              <a:t>Tracks shipping and delivery details such as shipping address, shipping date, delivery date, and shipping status.</a:t>
            </a:r>
          </a:p>
          <a:p>
            <a:pPr algn="l">
              <a:lnSpc>
                <a:spcPts val="2813"/>
              </a:lnSpc>
            </a:pPr>
            <a:endParaRPr lang="en-US" sz="2009" spc="-98">
              <a:solidFill>
                <a:srgbClr val="000000"/>
              </a:solidFill>
              <a:latin typeface="TT Interphases"/>
              <a:ea typeface="TT Interphases"/>
              <a:cs typeface="TT Interphases"/>
              <a:sym typeface="TT Interphases"/>
            </a:endParaRPr>
          </a:p>
        </p:txBody>
      </p:sp>
      <p:sp>
        <p:nvSpPr>
          <p:cNvPr id="9" name="TextBox 9"/>
          <p:cNvSpPr txBox="1"/>
          <p:nvPr/>
        </p:nvSpPr>
        <p:spPr>
          <a:xfrm>
            <a:off x="1268727" y="746827"/>
            <a:ext cx="2033411" cy="259461"/>
          </a:xfrm>
          <a:prstGeom prst="rect">
            <a:avLst/>
          </a:prstGeom>
        </p:spPr>
        <p:txBody>
          <a:bodyPr lIns="0" tIns="0" rIns="0" bIns="0" rtlCol="0" anchor="t">
            <a:spAutoFit/>
          </a:bodyPr>
          <a:lstStyle/>
          <a:p>
            <a:pPr algn="l">
              <a:lnSpc>
                <a:spcPts val="1827"/>
              </a:lnSpc>
            </a:pPr>
            <a:r>
              <a:rPr lang="en-US" sz="2100" spc="-102">
                <a:solidFill>
                  <a:srgbClr val="000000"/>
                </a:solidFill>
                <a:latin typeface="TT Interphases"/>
                <a:ea typeface="TT Interphases"/>
                <a:cs typeface="TT Interphases"/>
                <a:sym typeface="TT Interphases"/>
              </a:rPr>
              <a:t>Smart  Idea</a:t>
            </a:r>
          </a:p>
        </p:txBody>
      </p:sp>
      <p:sp>
        <p:nvSpPr>
          <p:cNvPr id="10" name="TextBox 10"/>
          <p:cNvSpPr txBox="1"/>
          <p:nvPr/>
        </p:nvSpPr>
        <p:spPr>
          <a:xfrm>
            <a:off x="563742" y="3952031"/>
            <a:ext cx="5746913" cy="6247555"/>
          </a:xfrm>
          <a:prstGeom prst="rect">
            <a:avLst/>
          </a:prstGeom>
        </p:spPr>
        <p:txBody>
          <a:bodyPr lIns="0" tIns="0" rIns="0" bIns="0" rtlCol="0" anchor="t">
            <a:spAutoFit/>
          </a:bodyPr>
          <a:lstStyle/>
          <a:p>
            <a:pPr algn="l">
              <a:lnSpc>
                <a:spcPts val="2811"/>
              </a:lnSpc>
            </a:pPr>
            <a:r>
              <a:rPr lang="en-US" sz="2008" b="1" spc="-98">
                <a:solidFill>
                  <a:srgbClr val="000000"/>
                </a:solidFill>
                <a:latin typeface="TT Interphases Bold"/>
                <a:ea typeface="TT Interphases Bold"/>
                <a:cs typeface="TT Interphases Bold"/>
                <a:sym typeface="TT Interphases Bold"/>
              </a:rPr>
              <a:t>Customers Table –</a:t>
            </a:r>
          </a:p>
          <a:p>
            <a:pPr algn="l">
              <a:lnSpc>
                <a:spcPts val="2811"/>
              </a:lnSpc>
            </a:pPr>
            <a:r>
              <a:rPr lang="en-US" sz="2008" spc="-98">
                <a:solidFill>
                  <a:srgbClr val="000000"/>
                </a:solidFill>
                <a:latin typeface="TT Interphases"/>
                <a:ea typeface="TT Interphases"/>
                <a:cs typeface="TT Interphases"/>
                <a:sym typeface="TT Interphases"/>
              </a:rPr>
              <a:t>Stores customer details such as name, email, phone number, city, state, pincode, and account status.</a:t>
            </a:r>
          </a:p>
          <a:p>
            <a:pPr algn="l">
              <a:lnSpc>
                <a:spcPts val="2811"/>
              </a:lnSpc>
            </a:pPr>
            <a:endParaRPr lang="en-US" sz="2008" spc="-98">
              <a:solidFill>
                <a:srgbClr val="000000"/>
              </a:solidFill>
              <a:latin typeface="TT Interphases"/>
              <a:ea typeface="TT Interphases"/>
              <a:cs typeface="TT Interphases"/>
              <a:sym typeface="TT Interphases"/>
            </a:endParaRPr>
          </a:p>
          <a:p>
            <a:pPr algn="l">
              <a:lnSpc>
                <a:spcPts val="2811"/>
              </a:lnSpc>
            </a:pPr>
            <a:r>
              <a:rPr lang="en-US" sz="2008" b="1" spc="-98">
                <a:solidFill>
                  <a:srgbClr val="000000"/>
                </a:solidFill>
                <a:latin typeface="TT Interphases Bold"/>
                <a:ea typeface="TT Interphases Bold"/>
                <a:cs typeface="TT Interphases Bold"/>
                <a:sym typeface="TT Interphases Bold"/>
              </a:rPr>
              <a:t>Categories Table –</a:t>
            </a:r>
          </a:p>
          <a:p>
            <a:pPr algn="l">
              <a:lnSpc>
                <a:spcPts val="2811"/>
              </a:lnSpc>
            </a:pPr>
            <a:r>
              <a:rPr lang="en-US" sz="2008" spc="-98">
                <a:solidFill>
                  <a:srgbClr val="000000"/>
                </a:solidFill>
                <a:latin typeface="TT Interphases"/>
                <a:ea typeface="TT Interphases"/>
                <a:cs typeface="TT Interphases"/>
                <a:sym typeface="TT Interphases"/>
              </a:rPr>
              <a:t>Contains product category information like category name and active status.</a:t>
            </a:r>
          </a:p>
          <a:p>
            <a:pPr algn="l">
              <a:lnSpc>
                <a:spcPts val="2811"/>
              </a:lnSpc>
            </a:pPr>
            <a:endParaRPr lang="en-US" sz="2008" spc="-98">
              <a:solidFill>
                <a:srgbClr val="000000"/>
              </a:solidFill>
              <a:latin typeface="TT Interphases"/>
              <a:ea typeface="TT Interphases"/>
              <a:cs typeface="TT Interphases"/>
              <a:sym typeface="TT Interphases"/>
            </a:endParaRPr>
          </a:p>
          <a:p>
            <a:pPr algn="l">
              <a:lnSpc>
                <a:spcPts val="2811"/>
              </a:lnSpc>
            </a:pPr>
            <a:r>
              <a:rPr lang="en-US" sz="2008" b="1" spc="-98">
                <a:solidFill>
                  <a:srgbClr val="000000"/>
                </a:solidFill>
                <a:latin typeface="TT Interphases Bold"/>
                <a:ea typeface="TT Interphases Bold"/>
                <a:cs typeface="TT Interphases Bold"/>
                <a:sym typeface="TT Interphases Bold"/>
              </a:rPr>
              <a:t>Products Table –</a:t>
            </a:r>
          </a:p>
          <a:p>
            <a:pPr algn="l">
              <a:lnSpc>
                <a:spcPts val="2811"/>
              </a:lnSpc>
            </a:pPr>
            <a:r>
              <a:rPr lang="en-US" sz="2008" spc="-98">
                <a:solidFill>
                  <a:srgbClr val="000000"/>
                </a:solidFill>
                <a:latin typeface="TT Interphases"/>
                <a:ea typeface="TT Interphases"/>
                <a:cs typeface="TT Interphases"/>
                <a:sym typeface="TT Interphases"/>
              </a:rPr>
              <a:t>Stores product details including product name, category, price, stock quantity, brand, and availability status.</a:t>
            </a:r>
          </a:p>
          <a:p>
            <a:pPr algn="l">
              <a:lnSpc>
                <a:spcPts val="2811"/>
              </a:lnSpc>
            </a:pPr>
            <a:endParaRPr lang="en-US" sz="2008" spc="-98">
              <a:solidFill>
                <a:srgbClr val="000000"/>
              </a:solidFill>
              <a:latin typeface="TT Interphases"/>
              <a:ea typeface="TT Interphases"/>
              <a:cs typeface="TT Interphases"/>
              <a:sym typeface="TT Interphases"/>
            </a:endParaRPr>
          </a:p>
          <a:p>
            <a:pPr algn="l">
              <a:lnSpc>
                <a:spcPts val="2811"/>
              </a:lnSpc>
            </a:pPr>
            <a:r>
              <a:rPr lang="en-US" sz="2008" b="1" spc="-98">
                <a:solidFill>
                  <a:srgbClr val="000000"/>
                </a:solidFill>
                <a:latin typeface="TT Interphases Bold"/>
                <a:ea typeface="TT Interphases Bold"/>
                <a:cs typeface="TT Interphases Bold"/>
                <a:sym typeface="TT Interphases Bold"/>
              </a:rPr>
              <a:t>Orders Table –</a:t>
            </a:r>
          </a:p>
          <a:p>
            <a:pPr algn="l">
              <a:lnSpc>
                <a:spcPts val="2811"/>
              </a:lnSpc>
            </a:pPr>
            <a:r>
              <a:rPr lang="en-US" sz="2008" spc="-98">
                <a:solidFill>
                  <a:srgbClr val="000000"/>
                </a:solidFill>
                <a:latin typeface="TT Interphases"/>
                <a:ea typeface="TT Interphases"/>
                <a:cs typeface="TT Interphases"/>
                <a:sym typeface="TT Interphases"/>
              </a:rPr>
              <a:t>Maintains order-level information such as customer ID, order date, total amount, order status, and payment status.</a:t>
            </a:r>
          </a:p>
          <a:p>
            <a:pPr algn="l">
              <a:lnSpc>
                <a:spcPts val="2531"/>
              </a:lnSpc>
            </a:pPr>
            <a:endParaRPr lang="en-US" sz="2008" spc="-98">
              <a:solidFill>
                <a:srgbClr val="000000"/>
              </a:solidFill>
              <a:latin typeface="TT Interphases"/>
              <a:ea typeface="TT Interphases"/>
              <a:cs typeface="TT Interphases"/>
              <a:sym typeface="TT Interphases"/>
            </a:endParaRPr>
          </a:p>
          <a:p>
            <a:pPr algn="l">
              <a:lnSpc>
                <a:spcPts val="2531"/>
              </a:lnSpc>
            </a:pPr>
            <a:endParaRPr lang="en-US" sz="2008" spc="-98">
              <a:solidFill>
                <a:srgbClr val="000000"/>
              </a:solidFill>
              <a:latin typeface="TT Interphases"/>
              <a:ea typeface="TT Interphases"/>
              <a:cs typeface="TT Interphases"/>
              <a:sym typeface="TT Interphases"/>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5FB"/>
        </a:solidFill>
        <a:effectLst/>
      </p:bgPr>
    </p:bg>
    <p:spTree>
      <p:nvGrpSpPr>
        <p:cNvPr id="1" name=""/>
        <p:cNvGrpSpPr/>
        <p:nvPr/>
      </p:nvGrpSpPr>
      <p:grpSpPr>
        <a:xfrm>
          <a:off x="0" y="0"/>
          <a:ext cx="0" cy="0"/>
          <a:chOff x="0" y="0"/>
          <a:chExt cx="0" cy="0"/>
        </a:xfrm>
      </p:grpSpPr>
      <p:sp>
        <p:nvSpPr>
          <p:cNvPr id="2" name="Freeform 2"/>
          <p:cNvSpPr/>
          <p:nvPr/>
        </p:nvSpPr>
        <p:spPr>
          <a:xfrm>
            <a:off x="3031526" y="585092"/>
            <a:ext cx="15038135" cy="9701908"/>
          </a:xfrm>
          <a:custGeom>
            <a:avLst/>
            <a:gdLst/>
            <a:ahLst/>
            <a:cxnLst/>
            <a:rect l="l" t="t" r="r" b="b"/>
            <a:pathLst>
              <a:path w="15038135" h="9701908">
                <a:moveTo>
                  <a:pt x="0" y="0"/>
                </a:moveTo>
                <a:lnTo>
                  <a:pt x="15038135" y="0"/>
                </a:lnTo>
                <a:lnTo>
                  <a:pt x="15038135" y="9701908"/>
                </a:lnTo>
                <a:lnTo>
                  <a:pt x="0" y="9701908"/>
                </a:lnTo>
                <a:lnTo>
                  <a:pt x="0" y="0"/>
                </a:lnTo>
                <a:close/>
              </a:path>
            </a:pathLst>
          </a:custGeom>
          <a:blipFill>
            <a:blip r:embed="rId2"/>
            <a:stretch>
              <a:fillRect l="-649" t="-6982" b="-273"/>
            </a:stretch>
          </a:blipFill>
        </p:spPr>
      </p:sp>
      <p:sp>
        <p:nvSpPr>
          <p:cNvPr id="3" name="Freeform 3"/>
          <p:cNvSpPr/>
          <p:nvPr/>
        </p:nvSpPr>
        <p:spPr>
          <a:xfrm>
            <a:off x="719426" y="239474"/>
            <a:ext cx="1019790" cy="991816"/>
          </a:xfrm>
          <a:custGeom>
            <a:avLst/>
            <a:gdLst/>
            <a:ahLst/>
            <a:cxnLst/>
            <a:rect l="l" t="t" r="r" b="b"/>
            <a:pathLst>
              <a:path w="1019790" h="991816">
                <a:moveTo>
                  <a:pt x="0" y="0"/>
                </a:moveTo>
                <a:lnTo>
                  <a:pt x="1019790" y="0"/>
                </a:lnTo>
                <a:lnTo>
                  <a:pt x="1019790" y="991816"/>
                </a:lnTo>
                <a:lnTo>
                  <a:pt x="0" y="9918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939624" y="311474"/>
            <a:ext cx="4308775" cy="919816"/>
          </a:xfrm>
          <a:prstGeom prst="rect">
            <a:avLst/>
          </a:prstGeom>
        </p:spPr>
        <p:txBody>
          <a:bodyPr wrap="square" lIns="0" tIns="0" rIns="0" bIns="0" rtlCol="0" anchor="t">
            <a:spAutoFit/>
          </a:bodyPr>
          <a:lstStyle/>
          <a:p>
            <a:pPr algn="ctr">
              <a:lnSpc>
                <a:spcPts val="7576"/>
              </a:lnSpc>
              <a:spcBef>
                <a:spcPct val="0"/>
              </a:spcBef>
            </a:pPr>
            <a:r>
              <a:rPr lang="en-US" sz="5411" u="sng" spc="-265" dirty="0">
                <a:solidFill>
                  <a:srgbClr val="000000"/>
                </a:solidFill>
                <a:latin typeface="TT Interphases"/>
                <a:ea typeface="TT Interphases"/>
                <a:cs typeface="TT Interphases"/>
                <a:sym typeface="TT Interphases"/>
              </a:rPr>
              <a:t>ER - DIAGRAM</a:t>
            </a:r>
          </a:p>
        </p:txBody>
      </p:sp>
      <p:sp>
        <p:nvSpPr>
          <p:cNvPr id="5" name="TextBox 5"/>
          <p:cNvSpPr txBox="1"/>
          <p:nvPr/>
        </p:nvSpPr>
        <p:spPr>
          <a:xfrm>
            <a:off x="410211" y="1675557"/>
            <a:ext cx="2293486" cy="6514914"/>
          </a:xfrm>
          <a:prstGeom prst="rect">
            <a:avLst/>
          </a:prstGeom>
        </p:spPr>
        <p:txBody>
          <a:bodyPr lIns="0" tIns="0" rIns="0" bIns="0" rtlCol="0" anchor="t">
            <a:spAutoFit/>
          </a:bodyPr>
          <a:lstStyle/>
          <a:p>
            <a:pPr algn="l">
              <a:lnSpc>
                <a:spcPts val="3688"/>
              </a:lnSpc>
            </a:pPr>
            <a:r>
              <a:rPr lang="en-US" sz="2634" spc="-129">
                <a:solidFill>
                  <a:srgbClr val="000000"/>
                </a:solidFill>
                <a:latin typeface="TT Interphases"/>
                <a:ea typeface="TT Interphases"/>
                <a:cs typeface="TT Interphases"/>
                <a:sym typeface="TT Interphases"/>
              </a:rPr>
              <a:t>This ER diagram shows the relationship between customers, orders, products, and other entities using primary and foreign keys.</a:t>
            </a:r>
          </a:p>
          <a:p>
            <a:pPr algn="l">
              <a:lnSpc>
                <a:spcPts val="3682"/>
              </a:lnSpc>
            </a:pPr>
            <a:r>
              <a:rPr lang="en-US" sz="2630" spc="-128">
                <a:solidFill>
                  <a:srgbClr val="000000"/>
                </a:solidFill>
                <a:latin typeface="TT Interphases"/>
                <a:ea typeface="TT Interphases"/>
                <a:cs typeface="TT Interphases"/>
                <a:sym typeface="TT Interphases"/>
              </a:rPr>
              <a:t>It ensures proper data integrity and avoids data redundancy.</a:t>
            </a: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5FB"/>
        </a:solidFill>
        <a:effectLst/>
      </p:bgPr>
    </p:bg>
    <p:spTree>
      <p:nvGrpSpPr>
        <p:cNvPr id="1" name=""/>
        <p:cNvGrpSpPr/>
        <p:nvPr/>
      </p:nvGrpSpPr>
      <p:grpSpPr>
        <a:xfrm>
          <a:off x="0" y="0"/>
          <a:ext cx="0" cy="0"/>
          <a:chOff x="0" y="0"/>
          <a:chExt cx="0" cy="0"/>
        </a:xfrm>
      </p:grpSpPr>
      <p:sp>
        <p:nvSpPr>
          <p:cNvPr id="3" name="Freeform 3"/>
          <p:cNvSpPr/>
          <p:nvPr/>
        </p:nvSpPr>
        <p:spPr>
          <a:xfrm>
            <a:off x="3886200" y="1900074"/>
            <a:ext cx="10053156" cy="2849146"/>
          </a:xfrm>
          <a:custGeom>
            <a:avLst/>
            <a:gdLst/>
            <a:ahLst/>
            <a:cxnLst/>
            <a:rect l="l" t="t" r="r" b="b"/>
            <a:pathLst>
              <a:path w="10053156" h="2849146">
                <a:moveTo>
                  <a:pt x="0" y="0"/>
                </a:moveTo>
                <a:lnTo>
                  <a:pt x="10053157" y="0"/>
                </a:lnTo>
                <a:lnTo>
                  <a:pt x="10053157" y="2849146"/>
                </a:lnTo>
                <a:lnTo>
                  <a:pt x="0" y="2849146"/>
                </a:lnTo>
                <a:lnTo>
                  <a:pt x="0" y="0"/>
                </a:lnTo>
                <a:close/>
              </a:path>
            </a:pathLst>
          </a:custGeom>
          <a:blipFill>
            <a:blip r:embed="rId2"/>
            <a:stretch>
              <a:fillRect t="-23091" b="-13916"/>
            </a:stretch>
          </a:blipFill>
        </p:spPr>
      </p:sp>
      <p:sp>
        <p:nvSpPr>
          <p:cNvPr id="4" name="Freeform 4"/>
          <p:cNvSpPr/>
          <p:nvPr/>
        </p:nvSpPr>
        <p:spPr>
          <a:xfrm>
            <a:off x="4092226" y="6620042"/>
            <a:ext cx="9959639" cy="3022980"/>
          </a:xfrm>
          <a:custGeom>
            <a:avLst/>
            <a:gdLst/>
            <a:ahLst/>
            <a:cxnLst/>
            <a:rect l="l" t="t" r="r" b="b"/>
            <a:pathLst>
              <a:path w="9959639" h="3022980">
                <a:moveTo>
                  <a:pt x="0" y="0"/>
                </a:moveTo>
                <a:lnTo>
                  <a:pt x="9959640" y="0"/>
                </a:lnTo>
                <a:lnTo>
                  <a:pt x="9959640" y="3022980"/>
                </a:lnTo>
                <a:lnTo>
                  <a:pt x="0" y="3022980"/>
                </a:lnTo>
                <a:lnTo>
                  <a:pt x="0" y="0"/>
                </a:lnTo>
                <a:close/>
              </a:path>
            </a:pathLst>
          </a:custGeom>
          <a:blipFill>
            <a:blip r:embed="rId3"/>
            <a:stretch>
              <a:fillRect t="-27059" b="-11546"/>
            </a:stretch>
          </a:blipFill>
        </p:spPr>
      </p:sp>
      <p:grpSp>
        <p:nvGrpSpPr>
          <p:cNvPr id="6" name="Group 6"/>
          <p:cNvGrpSpPr/>
          <p:nvPr/>
        </p:nvGrpSpPr>
        <p:grpSpPr>
          <a:xfrm>
            <a:off x="721433" y="551109"/>
            <a:ext cx="16701226" cy="1731655"/>
            <a:chOff x="0" y="0"/>
            <a:chExt cx="22268301" cy="2308874"/>
          </a:xfrm>
        </p:grpSpPr>
        <p:sp>
          <p:nvSpPr>
            <p:cNvPr id="7" name="TextBox 7"/>
            <p:cNvSpPr txBox="1"/>
            <p:nvPr/>
          </p:nvSpPr>
          <p:spPr>
            <a:xfrm>
              <a:off x="0" y="123825"/>
              <a:ext cx="22268301" cy="2185049"/>
            </a:xfrm>
            <a:prstGeom prst="rect">
              <a:avLst/>
            </a:prstGeom>
          </p:spPr>
          <p:txBody>
            <a:bodyPr lIns="0" tIns="0" rIns="0" bIns="0" rtlCol="0" anchor="t">
              <a:spAutoFit/>
            </a:bodyPr>
            <a:lstStyle/>
            <a:p>
              <a:pPr algn="l">
                <a:lnSpc>
                  <a:spcPts val="3480"/>
                </a:lnSpc>
              </a:pPr>
              <a:r>
                <a:rPr lang="en-US" sz="4000" spc="-196" dirty="0">
                  <a:solidFill>
                    <a:srgbClr val="000000"/>
                  </a:solidFill>
                  <a:latin typeface="TT Interphases"/>
                  <a:ea typeface="TT Interphases"/>
                  <a:cs typeface="TT Interphases"/>
                  <a:sym typeface="TT Interphases"/>
                </a:rPr>
                <a:t>1️⃣ TOTAL REGISTERED CUSTOMERS</a:t>
              </a:r>
            </a:p>
            <a:p>
              <a:pPr algn="l">
                <a:lnSpc>
                  <a:spcPts val="4350"/>
                </a:lnSpc>
              </a:pPr>
              <a:r>
                <a:rPr lang="en-US" sz="5000" spc="-245" dirty="0">
                  <a:solidFill>
                    <a:srgbClr val="000000"/>
                  </a:solidFill>
                  <a:latin typeface="TT Interphases"/>
                  <a:ea typeface="TT Interphases"/>
                  <a:cs typeface="TT Interphases"/>
                  <a:sym typeface="TT Interphases"/>
                </a:rPr>
                <a:t>        </a:t>
              </a:r>
            </a:p>
            <a:p>
              <a:pPr algn="l">
                <a:lnSpc>
                  <a:spcPts val="4350"/>
                </a:lnSpc>
              </a:pPr>
              <a:endParaRPr lang="en-US" sz="5000" spc="-245" dirty="0">
                <a:solidFill>
                  <a:srgbClr val="000000"/>
                </a:solidFill>
                <a:latin typeface="TT Interphases"/>
                <a:ea typeface="TT Interphases"/>
                <a:cs typeface="TT Interphases"/>
                <a:sym typeface="TT Interphases"/>
              </a:endParaRPr>
            </a:p>
          </p:txBody>
        </p:sp>
        <p:sp>
          <p:nvSpPr>
            <p:cNvPr id="8" name="TextBox 8"/>
            <p:cNvSpPr txBox="1"/>
            <p:nvPr/>
          </p:nvSpPr>
          <p:spPr>
            <a:xfrm>
              <a:off x="997344" y="803493"/>
              <a:ext cx="10998030" cy="644737"/>
            </a:xfrm>
            <a:prstGeom prst="rect">
              <a:avLst/>
            </a:prstGeom>
          </p:spPr>
          <p:txBody>
            <a:bodyPr lIns="0" tIns="0" rIns="0" bIns="0" rtlCol="0" anchor="t">
              <a:spAutoFit/>
            </a:bodyPr>
            <a:lstStyle/>
            <a:p>
              <a:pPr algn="ctr">
                <a:lnSpc>
                  <a:spcPts val="4059"/>
                </a:lnSpc>
                <a:spcBef>
                  <a:spcPct val="0"/>
                </a:spcBef>
              </a:pPr>
              <a:r>
                <a:rPr lang="en-US" sz="2899" spc="-142">
                  <a:solidFill>
                    <a:srgbClr val="000000"/>
                  </a:solidFill>
                  <a:latin typeface="TT Interphases"/>
                  <a:ea typeface="TT Interphases"/>
                  <a:cs typeface="TT Interphases"/>
                  <a:sym typeface="TT Interphases"/>
                </a:rPr>
                <a:t>Shows how many users are registered in the application.</a:t>
              </a:r>
            </a:p>
          </p:txBody>
        </p:sp>
      </p:grpSp>
      <p:grpSp>
        <p:nvGrpSpPr>
          <p:cNvPr id="9" name="Group 9"/>
          <p:cNvGrpSpPr/>
          <p:nvPr/>
        </p:nvGrpSpPr>
        <p:grpSpPr>
          <a:xfrm>
            <a:off x="831270" y="5468173"/>
            <a:ext cx="16625458" cy="2939417"/>
            <a:chOff x="45425" y="-142004"/>
            <a:chExt cx="22167278" cy="3919223"/>
          </a:xfrm>
        </p:grpSpPr>
        <p:sp>
          <p:nvSpPr>
            <p:cNvPr id="10" name="TextBox 10"/>
            <p:cNvSpPr txBox="1"/>
            <p:nvPr/>
          </p:nvSpPr>
          <p:spPr>
            <a:xfrm>
              <a:off x="45425" y="-142004"/>
              <a:ext cx="22167278" cy="3919223"/>
            </a:xfrm>
            <a:prstGeom prst="rect">
              <a:avLst/>
            </a:prstGeom>
          </p:spPr>
          <p:txBody>
            <a:bodyPr lIns="0" tIns="0" rIns="0" bIns="0" rtlCol="0" anchor="t">
              <a:spAutoFit/>
            </a:bodyPr>
            <a:lstStyle/>
            <a:p>
              <a:pPr algn="l">
                <a:lnSpc>
                  <a:spcPts val="3464"/>
                </a:lnSpc>
              </a:pPr>
              <a:r>
                <a:rPr lang="en-US" sz="3982" spc="-195" dirty="0">
                  <a:solidFill>
                    <a:srgbClr val="000000"/>
                  </a:solidFill>
                  <a:latin typeface="TT Interphases"/>
                  <a:ea typeface="TT Interphases"/>
                  <a:cs typeface="TT Interphases"/>
                  <a:sym typeface="TT Interphases"/>
                </a:rPr>
                <a:t>2️⃣ ACTIVE VS INACTIVE CUSTOMERS</a:t>
              </a:r>
            </a:p>
            <a:p>
              <a:pPr algn="l">
                <a:lnSpc>
                  <a:spcPts val="3464"/>
                </a:lnSpc>
              </a:pPr>
              <a:endParaRPr lang="en-US" sz="3982" spc="-195" dirty="0">
                <a:solidFill>
                  <a:srgbClr val="000000"/>
                </a:solidFill>
                <a:latin typeface="TT Interphases"/>
                <a:ea typeface="TT Interphases"/>
                <a:cs typeface="TT Interphases"/>
                <a:sym typeface="TT Interphases"/>
              </a:endParaRPr>
            </a:p>
            <a:p>
              <a:pPr algn="l">
                <a:lnSpc>
                  <a:spcPts val="3464"/>
                </a:lnSpc>
              </a:pPr>
              <a:endParaRPr lang="en-US" sz="3982" spc="-195" dirty="0">
                <a:solidFill>
                  <a:srgbClr val="000000"/>
                </a:solidFill>
                <a:latin typeface="TT Interphases"/>
                <a:ea typeface="TT Interphases"/>
                <a:cs typeface="TT Interphases"/>
                <a:sym typeface="TT Interphases"/>
              </a:endParaRPr>
            </a:p>
            <a:p>
              <a:pPr algn="l">
                <a:lnSpc>
                  <a:spcPts val="3464"/>
                </a:lnSpc>
              </a:pPr>
              <a:endParaRPr lang="en-US" sz="3982" spc="-195" dirty="0">
                <a:solidFill>
                  <a:srgbClr val="000000"/>
                </a:solidFill>
                <a:latin typeface="TT Interphases"/>
                <a:ea typeface="TT Interphases"/>
                <a:cs typeface="TT Interphases"/>
                <a:sym typeface="TT Interphases"/>
              </a:endParaRPr>
            </a:p>
            <a:p>
              <a:pPr algn="l">
                <a:lnSpc>
                  <a:spcPts val="4330"/>
                </a:lnSpc>
              </a:pPr>
              <a:endParaRPr lang="en-US" sz="3982" spc="-195" dirty="0">
                <a:solidFill>
                  <a:srgbClr val="000000"/>
                </a:solidFill>
                <a:latin typeface="TT Interphases"/>
                <a:ea typeface="TT Interphases"/>
                <a:cs typeface="TT Interphases"/>
                <a:sym typeface="TT Interphases"/>
              </a:endParaRPr>
            </a:p>
            <a:p>
              <a:pPr algn="l">
                <a:lnSpc>
                  <a:spcPts val="4330"/>
                </a:lnSpc>
              </a:pPr>
              <a:endParaRPr lang="en-US" sz="3982" spc="-195" dirty="0">
                <a:solidFill>
                  <a:srgbClr val="000000"/>
                </a:solidFill>
                <a:latin typeface="TT Interphases"/>
                <a:ea typeface="TT Interphases"/>
                <a:cs typeface="TT Interphases"/>
                <a:sym typeface="TT Interphases"/>
              </a:endParaRPr>
            </a:p>
          </p:txBody>
        </p:sp>
        <p:sp>
          <p:nvSpPr>
            <p:cNvPr id="11" name="TextBox 11"/>
            <p:cNvSpPr txBox="1"/>
            <p:nvPr/>
          </p:nvSpPr>
          <p:spPr>
            <a:xfrm>
              <a:off x="1273865" y="441099"/>
              <a:ext cx="13543376" cy="1330537"/>
            </a:xfrm>
            <a:prstGeom prst="rect">
              <a:avLst/>
            </a:prstGeom>
          </p:spPr>
          <p:txBody>
            <a:bodyPr lIns="0" tIns="0" rIns="0" bIns="0" rtlCol="0" anchor="t">
              <a:spAutoFit/>
            </a:bodyPr>
            <a:lstStyle/>
            <a:p>
              <a:pPr algn="ctr">
                <a:lnSpc>
                  <a:spcPts val="4059"/>
                </a:lnSpc>
              </a:pPr>
              <a:r>
                <a:rPr lang="en-US" sz="2899" spc="-142" dirty="0">
                  <a:solidFill>
                    <a:srgbClr val="000000"/>
                  </a:solidFill>
                  <a:latin typeface="TT Interphases"/>
                  <a:ea typeface="TT Interphases"/>
                  <a:cs typeface="TT Interphases"/>
                  <a:sym typeface="TT Interphases"/>
                </a:rPr>
                <a:t>This insight helps identify how many customers are active and inactive.</a:t>
              </a:r>
            </a:p>
            <a:p>
              <a:pPr algn="ctr">
                <a:lnSpc>
                  <a:spcPts val="4059"/>
                </a:lnSpc>
                <a:spcBef>
                  <a:spcPct val="0"/>
                </a:spcBef>
              </a:pPr>
              <a:endParaRPr lang="en-US" sz="2899" spc="-142" dirty="0">
                <a:solidFill>
                  <a:srgbClr val="000000"/>
                </a:solidFill>
                <a:latin typeface="TT Interphases"/>
                <a:ea typeface="TT Interphases"/>
                <a:cs typeface="TT Interphases"/>
                <a:sym typeface="TT Interphases"/>
              </a:endParaRPr>
            </a:p>
          </p:txBody>
        </p:sp>
      </p:gr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5FB"/>
        </a:solidFill>
        <a:effectLst/>
      </p:bgPr>
    </p:bg>
    <p:spTree>
      <p:nvGrpSpPr>
        <p:cNvPr id="1" name=""/>
        <p:cNvGrpSpPr/>
        <p:nvPr/>
      </p:nvGrpSpPr>
      <p:grpSpPr>
        <a:xfrm>
          <a:off x="0" y="0"/>
          <a:ext cx="0" cy="0"/>
          <a:chOff x="0" y="0"/>
          <a:chExt cx="0" cy="0"/>
        </a:xfrm>
      </p:grpSpPr>
      <p:sp>
        <p:nvSpPr>
          <p:cNvPr id="2" name="Freeform 2"/>
          <p:cNvSpPr/>
          <p:nvPr/>
        </p:nvSpPr>
        <p:spPr>
          <a:xfrm>
            <a:off x="4191000" y="1831886"/>
            <a:ext cx="9668763" cy="2921409"/>
          </a:xfrm>
          <a:custGeom>
            <a:avLst/>
            <a:gdLst/>
            <a:ahLst/>
            <a:cxnLst/>
            <a:rect l="l" t="t" r="r" b="b"/>
            <a:pathLst>
              <a:path w="9668763" h="2921409">
                <a:moveTo>
                  <a:pt x="0" y="0"/>
                </a:moveTo>
                <a:lnTo>
                  <a:pt x="9668763" y="0"/>
                </a:lnTo>
                <a:lnTo>
                  <a:pt x="9668763" y="2921409"/>
                </a:lnTo>
                <a:lnTo>
                  <a:pt x="0" y="2921409"/>
                </a:lnTo>
                <a:lnTo>
                  <a:pt x="0" y="0"/>
                </a:lnTo>
                <a:close/>
              </a:path>
            </a:pathLst>
          </a:custGeom>
          <a:blipFill>
            <a:blip r:embed="rId2"/>
            <a:stretch>
              <a:fillRect/>
            </a:stretch>
          </a:blipFill>
        </p:spPr>
      </p:sp>
      <p:sp>
        <p:nvSpPr>
          <p:cNvPr id="3" name="Freeform 3"/>
          <p:cNvSpPr/>
          <p:nvPr/>
        </p:nvSpPr>
        <p:spPr>
          <a:xfrm>
            <a:off x="4209234" y="6444192"/>
            <a:ext cx="9632293" cy="2972786"/>
          </a:xfrm>
          <a:custGeom>
            <a:avLst/>
            <a:gdLst/>
            <a:ahLst/>
            <a:cxnLst/>
            <a:rect l="l" t="t" r="r" b="b"/>
            <a:pathLst>
              <a:path w="9632293" h="2972786">
                <a:moveTo>
                  <a:pt x="0" y="0"/>
                </a:moveTo>
                <a:lnTo>
                  <a:pt x="9632293" y="0"/>
                </a:lnTo>
                <a:lnTo>
                  <a:pt x="9632293" y="2972786"/>
                </a:lnTo>
                <a:lnTo>
                  <a:pt x="0" y="2972786"/>
                </a:lnTo>
                <a:lnTo>
                  <a:pt x="0" y="0"/>
                </a:lnTo>
                <a:close/>
              </a:path>
            </a:pathLst>
          </a:custGeom>
          <a:blipFill>
            <a:blip r:embed="rId3"/>
            <a:stretch>
              <a:fillRect r="-15964"/>
            </a:stretch>
          </a:blipFill>
        </p:spPr>
        <p:txBody>
          <a:bodyPr/>
          <a:lstStyle/>
          <a:p>
            <a:endParaRPr lang="en-IN" dirty="0"/>
          </a:p>
        </p:txBody>
      </p:sp>
      <p:sp>
        <p:nvSpPr>
          <p:cNvPr id="4" name="TextBox 4"/>
          <p:cNvSpPr txBox="1"/>
          <p:nvPr/>
        </p:nvSpPr>
        <p:spPr>
          <a:xfrm>
            <a:off x="793387" y="662807"/>
            <a:ext cx="16701226" cy="1032129"/>
          </a:xfrm>
          <a:prstGeom prst="rect">
            <a:avLst/>
          </a:prstGeom>
        </p:spPr>
        <p:txBody>
          <a:bodyPr lIns="0" tIns="0" rIns="0" bIns="0" rtlCol="0" anchor="t">
            <a:spAutoFit/>
          </a:bodyPr>
          <a:lstStyle/>
          <a:p>
            <a:pPr algn="l">
              <a:lnSpc>
                <a:spcPts val="3828"/>
              </a:lnSpc>
            </a:pPr>
            <a:r>
              <a:rPr lang="en-US" sz="4400" spc="-215" dirty="0">
                <a:solidFill>
                  <a:srgbClr val="000000"/>
                </a:solidFill>
                <a:latin typeface="TT Interphases"/>
                <a:ea typeface="TT Interphases"/>
                <a:cs typeface="TT Interphases"/>
                <a:sym typeface="TT Interphases"/>
              </a:rPr>
              <a:t>3️⃣ ORDER STATUS BREAKDOWN        </a:t>
            </a:r>
          </a:p>
          <a:p>
            <a:pPr algn="l">
              <a:lnSpc>
                <a:spcPts val="3828"/>
              </a:lnSpc>
            </a:pPr>
            <a:endParaRPr lang="en-US" sz="4400" spc="-215" dirty="0">
              <a:solidFill>
                <a:srgbClr val="000000"/>
              </a:solidFill>
              <a:latin typeface="TT Interphases"/>
              <a:ea typeface="TT Interphases"/>
              <a:cs typeface="TT Interphases"/>
              <a:sym typeface="TT Interphases"/>
            </a:endParaRPr>
          </a:p>
        </p:txBody>
      </p:sp>
      <p:sp>
        <p:nvSpPr>
          <p:cNvPr id="5" name="TextBox 5"/>
          <p:cNvSpPr txBox="1"/>
          <p:nvPr/>
        </p:nvSpPr>
        <p:spPr>
          <a:xfrm>
            <a:off x="793387" y="5280831"/>
            <a:ext cx="16701226" cy="481984"/>
          </a:xfrm>
          <a:prstGeom prst="rect">
            <a:avLst/>
          </a:prstGeom>
        </p:spPr>
        <p:txBody>
          <a:bodyPr lIns="0" tIns="0" rIns="0" bIns="0" rtlCol="0" anchor="t">
            <a:spAutoFit/>
          </a:bodyPr>
          <a:lstStyle/>
          <a:p>
            <a:pPr algn="l">
              <a:lnSpc>
                <a:spcPts val="3480"/>
              </a:lnSpc>
            </a:pPr>
            <a:r>
              <a:rPr lang="en-US" sz="4000" spc="-196">
                <a:solidFill>
                  <a:srgbClr val="000000"/>
                </a:solidFill>
                <a:latin typeface="TT Interphases"/>
                <a:ea typeface="TT Interphases"/>
                <a:cs typeface="TT Interphases"/>
                <a:sym typeface="TT Interphases"/>
              </a:rPr>
              <a:t>4️⃣ Pending Orders</a:t>
            </a:r>
          </a:p>
        </p:txBody>
      </p:sp>
      <p:sp>
        <p:nvSpPr>
          <p:cNvPr id="6" name="TextBox 6"/>
          <p:cNvSpPr txBox="1"/>
          <p:nvPr/>
        </p:nvSpPr>
        <p:spPr>
          <a:xfrm>
            <a:off x="1676400" y="1091350"/>
            <a:ext cx="14069928" cy="1012191"/>
          </a:xfrm>
          <a:prstGeom prst="rect">
            <a:avLst/>
          </a:prstGeom>
        </p:spPr>
        <p:txBody>
          <a:bodyPr lIns="0" tIns="0" rIns="0" bIns="0" rtlCol="0" anchor="t">
            <a:spAutoFit/>
          </a:bodyPr>
          <a:lstStyle/>
          <a:p>
            <a:pPr algn="ctr">
              <a:lnSpc>
                <a:spcPts val="4059"/>
              </a:lnSpc>
              <a:spcBef>
                <a:spcPct val="0"/>
              </a:spcBef>
            </a:pPr>
            <a:r>
              <a:rPr lang="en-US" sz="2899" spc="-142" dirty="0">
                <a:solidFill>
                  <a:srgbClr val="000000"/>
                </a:solidFill>
                <a:latin typeface="TT Interphases"/>
                <a:ea typeface="TT Interphases"/>
                <a:cs typeface="TT Interphases"/>
                <a:sym typeface="TT Interphases"/>
              </a:rPr>
              <a:t>This insight shows the distribution of orders by status such as Delivered, Cancelled, and Shipped.</a:t>
            </a:r>
          </a:p>
          <a:p>
            <a:pPr algn="ctr">
              <a:lnSpc>
                <a:spcPts val="4059"/>
              </a:lnSpc>
              <a:spcBef>
                <a:spcPct val="0"/>
              </a:spcBef>
            </a:pPr>
            <a:endParaRPr lang="en-US" sz="2899" spc="-142" dirty="0">
              <a:solidFill>
                <a:srgbClr val="000000"/>
              </a:solidFill>
              <a:latin typeface="TT Interphases"/>
              <a:ea typeface="TT Interphases"/>
              <a:cs typeface="TT Interphases"/>
              <a:sym typeface="TT Interphases"/>
            </a:endParaRPr>
          </a:p>
        </p:txBody>
      </p:sp>
      <p:sp>
        <p:nvSpPr>
          <p:cNvPr id="7" name="TextBox 7"/>
          <p:cNvSpPr txBox="1"/>
          <p:nvPr/>
        </p:nvSpPr>
        <p:spPr>
          <a:xfrm>
            <a:off x="150716" y="5689436"/>
            <a:ext cx="14069928" cy="497841"/>
          </a:xfrm>
          <a:prstGeom prst="rect">
            <a:avLst/>
          </a:prstGeom>
        </p:spPr>
        <p:txBody>
          <a:bodyPr lIns="0" tIns="0" rIns="0" bIns="0" rtlCol="0" anchor="t">
            <a:spAutoFit/>
          </a:bodyPr>
          <a:lstStyle/>
          <a:p>
            <a:pPr algn="ctr">
              <a:lnSpc>
                <a:spcPts val="4059"/>
              </a:lnSpc>
              <a:spcBef>
                <a:spcPct val="0"/>
              </a:spcBef>
            </a:pPr>
            <a:r>
              <a:rPr lang="en-US" sz="2899" spc="-142" dirty="0">
                <a:solidFill>
                  <a:srgbClr val="000000"/>
                </a:solidFill>
                <a:latin typeface="TT Interphases"/>
                <a:ea typeface="TT Interphases"/>
                <a:cs typeface="TT Interphases"/>
                <a:sym typeface="TT Interphases"/>
              </a:rPr>
              <a:t>This insight shows the number of orders that are still pending or not delivered.</a:t>
            </a: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5FB"/>
        </a:solidFill>
        <a:effectLst/>
      </p:bgPr>
    </p:bg>
    <p:spTree>
      <p:nvGrpSpPr>
        <p:cNvPr id="1" name=""/>
        <p:cNvGrpSpPr/>
        <p:nvPr/>
      </p:nvGrpSpPr>
      <p:grpSpPr>
        <a:xfrm>
          <a:off x="0" y="0"/>
          <a:ext cx="0" cy="0"/>
          <a:chOff x="0" y="0"/>
          <a:chExt cx="0" cy="0"/>
        </a:xfrm>
      </p:grpSpPr>
      <p:sp>
        <p:nvSpPr>
          <p:cNvPr id="2" name="Freeform 2"/>
          <p:cNvSpPr/>
          <p:nvPr/>
        </p:nvSpPr>
        <p:spPr>
          <a:xfrm>
            <a:off x="3627786" y="1895521"/>
            <a:ext cx="10191517" cy="2560188"/>
          </a:xfrm>
          <a:custGeom>
            <a:avLst/>
            <a:gdLst/>
            <a:ahLst/>
            <a:cxnLst/>
            <a:rect l="l" t="t" r="r" b="b"/>
            <a:pathLst>
              <a:path w="10191517" h="2560188">
                <a:moveTo>
                  <a:pt x="0" y="0"/>
                </a:moveTo>
                <a:lnTo>
                  <a:pt x="10191518" y="0"/>
                </a:lnTo>
                <a:lnTo>
                  <a:pt x="10191518" y="2560188"/>
                </a:lnTo>
                <a:lnTo>
                  <a:pt x="0" y="2560188"/>
                </a:lnTo>
                <a:lnTo>
                  <a:pt x="0" y="0"/>
                </a:lnTo>
                <a:close/>
              </a:path>
            </a:pathLst>
          </a:custGeom>
          <a:blipFill>
            <a:blip r:embed="rId2"/>
            <a:stretch>
              <a:fillRect/>
            </a:stretch>
          </a:blipFill>
        </p:spPr>
        <p:txBody>
          <a:bodyPr/>
          <a:lstStyle/>
          <a:p>
            <a:endParaRPr lang="en-IN" dirty="0"/>
          </a:p>
        </p:txBody>
      </p:sp>
      <p:sp>
        <p:nvSpPr>
          <p:cNvPr id="3" name="Freeform 3"/>
          <p:cNvSpPr/>
          <p:nvPr/>
        </p:nvSpPr>
        <p:spPr>
          <a:xfrm>
            <a:off x="3627786" y="6733001"/>
            <a:ext cx="10185190" cy="2328044"/>
          </a:xfrm>
          <a:custGeom>
            <a:avLst/>
            <a:gdLst/>
            <a:ahLst/>
            <a:cxnLst/>
            <a:rect l="l" t="t" r="r" b="b"/>
            <a:pathLst>
              <a:path w="10185190" h="2328044">
                <a:moveTo>
                  <a:pt x="0" y="0"/>
                </a:moveTo>
                <a:lnTo>
                  <a:pt x="10185190" y="0"/>
                </a:lnTo>
                <a:lnTo>
                  <a:pt x="10185190" y="2328043"/>
                </a:lnTo>
                <a:lnTo>
                  <a:pt x="0" y="2328043"/>
                </a:lnTo>
                <a:lnTo>
                  <a:pt x="0" y="0"/>
                </a:lnTo>
                <a:close/>
              </a:path>
            </a:pathLst>
          </a:custGeom>
          <a:blipFill>
            <a:blip r:embed="rId3"/>
            <a:stretch>
              <a:fillRect/>
            </a:stretch>
          </a:blipFill>
        </p:spPr>
        <p:txBody>
          <a:bodyPr/>
          <a:lstStyle/>
          <a:p>
            <a:endParaRPr lang="en-IN" dirty="0"/>
          </a:p>
        </p:txBody>
      </p:sp>
      <p:grpSp>
        <p:nvGrpSpPr>
          <p:cNvPr id="4" name="Group 4"/>
          <p:cNvGrpSpPr/>
          <p:nvPr/>
        </p:nvGrpSpPr>
        <p:grpSpPr>
          <a:xfrm>
            <a:off x="595958" y="500136"/>
            <a:ext cx="16701226" cy="1389240"/>
            <a:chOff x="25112" y="-674870"/>
            <a:chExt cx="22268301" cy="1852321"/>
          </a:xfrm>
        </p:grpSpPr>
        <p:sp>
          <p:nvSpPr>
            <p:cNvPr id="5" name="TextBox 5"/>
            <p:cNvSpPr txBox="1"/>
            <p:nvPr/>
          </p:nvSpPr>
          <p:spPr>
            <a:xfrm>
              <a:off x="25112" y="-674870"/>
              <a:ext cx="22268301" cy="1852321"/>
            </a:xfrm>
            <a:prstGeom prst="rect">
              <a:avLst/>
            </a:prstGeom>
          </p:spPr>
          <p:txBody>
            <a:bodyPr lIns="0" tIns="0" rIns="0" bIns="0" rtlCol="0" anchor="t">
              <a:spAutoFit/>
            </a:bodyPr>
            <a:lstStyle/>
            <a:p>
              <a:pPr algn="l">
                <a:lnSpc>
                  <a:spcPts val="3480"/>
                </a:lnSpc>
              </a:pPr>
              <a:r>
                <a:rPr lang="en-US" sz="4000" spc="-196" dirty="0">
                  <a:solidFill>
                    <a:srgbClr val="000000"/>
                  </a:solidFill>
                  <a:latin typeface="TT Interphases"/>
                  <a:ea typeface="TT Interphases"/>
                  <a:cs typeface="TT Interphases"/>
                  <a:sym typeface="TT Interphases"/>
                </a:rPr>
                <a:t>5️⃣ FAILED PAYMENTS ANALYSIS</a:t>
              </a:r>
            </a:p>
            <a:p>
              <a:pPr algn="l">
                <a:lnSpc>
                  <a:spcPts val="3480"/>
                </a:lnSpc>
              </a:pPr>
              <a:endParaRPr lang="en-US" sz="4000" spc="-196" dirty="0">
                <a:solidFill>
                  <a:srgbClr val="000000"/>
                </a:solidFill>
                <a:latin typeface="TT Interphases"/>
                <a:ea typeface="TT Interphases"/>
                <a:cs typeface="TT Interphases"/>
                <a:sym typeface="TT Interphases"/>
              </a:endParaRPr>
            </a:p>
            <a:p>
              <a:pPr algn="l">
                <a:lnSpc>
                  <a:spcPts val="3480"/>
                </a:lnSpc>
              </a:pPr>
              <a:endParaRPr lang="en-US" sz="4000" spc="-196" dirty="0">
                <a:solidFill>
                  <a:srgbClr val="000000"/>
                </a:solidFill>
                <a:latin typeface="TT Interphases"/>
                <a:ea typeface="TT Interphases"/>
                <a:cs typeface="TT Interphases"/>
                <a:sym typeface="TT Interphases"/>
              </a:endParaRPr>
            </a:p>
          </p:txBody>
        </p:sp>
        <p:sp>
          <p:nvSpPr>
            <p:cNvPr id="6" name="TextBox 6"/>
            <p:cNvSpPr txBox="1"/>
            <p:nvPr/>
          </p:nvSpPr>
          <p:spPr>
            <a:xfrm>
              <a:off x="1059301" y="-71078"/>
              <a:ext cx="13434533" cy="644736"/>
            </a:xfrm>
            <a:prstGeom prst="rect">
              <a:avLst/>
            </a:prstGeom>
          </p:spPr>
          <p:txBody>
            <a:bodyPr lIns="0" tIns="0" rIns="0" bIns="0" rtlCol="0" anchor="t">
              <a:spAutoFit/>
            </a:bodyPr>
            <a:lstStyle/>
            <a:p>
              <a:pPr algn="ctr">
                <a:lnSpc>
                  <a:spcPts val="4059"/>
                </a:lnSpc>
                <a:spcBef>
                  <a:spcPct val="0"/>
                </a:spcBef>
              </a:pPr>
              <a:r>
                <a:rPr lang="en-US" sz="2899" spc="-142" dirty="0">
                  <a:solidFill>
                    <a:srgbClr val="000000"/>
                  </a:solidFill>
                  <a:latin typeface="TT Interphases"/>
                  <a:ea typeface="TT Interphases"/>
                  <a:cs typeface="TT Interphases"/>
                  <a:sym typeface="TT Interphases"/>
                </a:rPr>
                <a:t>This insight identifies how many orders failed due to payment issues.</a:t>
              </a:r>
            </a:p>
          </p:txBody>
        </p:sp>
      </p:grpSp>
      <p:grpSp>
        <p:nvGrpSpPr>
          <p:cNvPr id="7" name="Group 7"/>
          <p:cNvGrpSpPr/>
          <p:nvPr/>
        </p:nvGrpSpPr>
        <p:grpSpPr>
          <a:xfrm>
            <a:off x="595958" y="5143500"/>
            <a:ext cx="16625458" cy="1598104"/>
            <a:chOff x="0" y="-699099"/>
            <a:chExt cx="22167278" cy="2130806"/>
          </a:xfrm>
        </p:grpSpPr>
        <p:sp>
          <p:nvSpPr>
            <p:cNvPr id="8" name="TextBox 8"/>
            <p:cNvSpPr txBox="1"/>
            <p:nvPr/>
          </p:nvSpPr>
          <p:spPr>
            <a:xfrm>
              <a:off x="0" y="-699099"/>
              <a:ext cx="22167278" cy="1268095"/>
            </a:xfrm>
            <a:prstGeom prst="rect">
              <a:avLst/>
            </a:prstGeom>
          </p:spPr>
          <p:txBody>
            <a:bodyPr lIns="0" tIns="0" rIns="0" bIns="0" rtlCol="0" anchor="t">
              <a:spAutoFit/>
            </a:bodyPr>
            <a:lstStyle/>
            <a:p>
              <a:pPr algn="l">
                <a:lnSpc>
                  <a:spcPts val="3479"/>
                </a:lnSpc>
              </a:pPr>
              <a:r>
                <a:rPr lang="en-US" sz="3999" spc="-195" dirty="0">
                  <a:solidFill>
                    <a:srgbClr val="000000"/>
                  </a:solidFill>
                  <a:latin typeface="TT Interphases"/>
                  <a:ea typeface="TT Interphases"/>
                  <a:cs typeface="TT Interphases"/>
                  <a:sym typeface="TT Interphases"/>
                </a:rPr>
                <a:t>6️⃣ TOTAL REVENUE FROM DELIVERED ORDERS</a:t>
              </a:r>
            </a:p>
            <a:p>
              <a:pPr algn="l">
                <a:lnSpc>
                  <a:spcPts val="3479"/>
                </a:lnSpc>
              </a:pPr>
              <a:endParaRPr lang="en-US" sz="3999" spc="-195" dirty="0">
                <a:solidFill>
                  <a:srgbClr val="000000"/>
                </a:solidFill>
                <a:latin typeface="TT Interphases"/>
                <a:ea typeface="TT Interphases"/>
                <a:cs typeface="TT Interphases"/>
                <a:sym typeface="TT Interphases"/>
              </a:endParaRPr>
            </a:p>
          </p:txBody>
        </p:sp>
        <p:sp>
          <p:nvSpPr>
            <p:cNvPr id="9" name="TextBox 9"/>
            <p:cNvSpPr txBox="1"/>
            <p:nvPr/>
          </p:nvSpPr>
          <p:spPr>
            <a:xfrm>
              <a:off x="480736" y="101169"/>
              <a:ext cx="17150391" cy="1330538"/>
            </a:xfrm>
            <a:prstGeom prst="rect">
              <a:avLst/>
            </a:prstGeom>
          </p:spPr>
          <p:txBody>
            <a:bodyPr lIns="0" tIns="0" rIns="0" bIns="0" rtlCol="0" anchor="t">
              <a:spAutoFit/>
            </a:bodyPr>
            <a:lstStyle/>
            <a:p>
              <a:pPr algn="ctr">
                <a:lnSpc>
                  <a:spcPts val="4059"/>
                </a:lnSpc>
                <a:spcBef>
                  <a:spcPct val="0"/>
                </a:spcBef>
              </a:pPr>
              <a:r>
                <a:rPr lang="en-US" sz="2899" spc="-142" dirty="0">
                  <a:solidFill>
                    <a:srgbClr val="000000"/>
                  </a:solidFill>
                  <a:latin typeface="TT Interphases"/>
                  <a:ea typeface="TT Interphases"/>
                  <a:cs typeface="TT Interphases"/>
                  <a:sym typeface="TT Interphases"/>
                </a:rPr>
                <a:t>This insight shows the total revenue generated from successfully delivered orders.</a:t>
              </a:r>
            </a:p>
            <a:p>
              <a:pPr algn="ctr">
                <a:lnSpc>
                  <a:spcPts val="4059"/>
                </a:lnSpc>
                <a:spcBef>
                  <a:spcPct val="0"/>
                </a:spcBef>
              </a:pPr>
              <a:endParaRPr lang="en-US" sz="2899" spc="-142" dirty="0">
                <a:solidFill>
                  <a:srgbClr val="000000"/>
                </a:solidFill>
                <a:latin typeface="TT Interphases"/>
                <a:ea typeface="TT Interphases"/>
                <a:cs typeface="TT Interphases"/>
                <a:sym typeface="TT Interphases"/>
              </a:endParaRPr>
            </a:p>
          </p:txBody>
        </p:sp>
      </p:grpSp>
    </p:spTree>
  </p:cSld>
  <p:clrMapOvr>
    <a:masterClrMapping/>
  </p:clrMapOvr>
  <p:transition spd="med">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690</Words>
  <Application>Microsoft Office PowerPoint</Application>
  <PresentationFormat>Custom</PresentationFormat>
  <Paragraphs>80</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TT Interphases</vt:lpstr>
      <vt:lpstr>Lovelace</vt:lpstr>
      <vt:lpstr>Calibri</vt:lpstr>
      <vt:lpstr>Arial</vt:lpstr>
      <vt:lpstr>TT Interphases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ql</dc:title>
  <cp:lastModifiedBy>mayukani tayde</cp:lastModifiedBy>
  <cp:revision>2</cp:revision>
  <dcterms:created xsi:type="dcterms:W3CDTF">2006-08-16T00:00:00Z</dcterms:created>
  <dcterms:modified xsi:type="dcterms:W3CDTF">2026-01-02T20:53:24Z</dcterms:modified>
  <dc:identifier>DAG9RJvcM0s</dc:identifier>
</cp:coreProperties>
</file>